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67" r:id="rId5"/>
    <p:sldId id="268" r:id="rId6"/>
    <p:sldId id="269" r:id="rId7"/>
    <p:sldId id="271" r:id="rId8"/>
    <p:sldId id="270" r:id="rId9"/>
    <p:sldId id="272" r:id="rId10"/>
    <p:sldId id="273" r:id="rId11"/>
    <p:sldId id="274" r:id="rId12"/>
    <p:sldId id="278" r:id="rId13"/>
    <p:sldId id="279" r:id="rId14"/>
    <p:sldId id="280" r:id="rId15"/>
    <p:sldId id="281" r:id="rId16"/>
    <p:sldId id="275" r:id="rId17"/>
    <p:sldId id="277" r:id="rId18"/>
    <p:sldId id="266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-78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362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808021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1855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2275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525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2118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76946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3143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974079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01350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58255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8054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0331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1586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49531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98026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019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1137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F0622-75E4-48B8-A617-5428CA5926CE}" type="datetimeFigureOut">
              <a:rPr lang="hr-HR" smtClean="0"/>
              <a:pPr/>
              <a:t>18.12.2015.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875541-8164-4CC7-9F2F-6F0C49BB85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1989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nici.inf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08529" y="2577352"/>
            <a:ext cx="9587752" cy="3329581"/>
          </a:xfrm>
        </p:spPr>
        <p:txBody>
          <a:bodyPr/>
          <a:lstStyle/>
          <a:p>
            <a:pPr algn="l"/>
            <a:r>
              <a:rPr lang="hr-HR" sz="6000" dirty="0" smtClean="0"/>
              <a:t>Pravilnik </a:t>
            </a:r>
            <a:br>
              <a:rPr lang="hr-HR" sz="6000" dirty="0" smtClean="0"/>
            </a:br>
            <a:r>
              <a:rPr lang="hr-HR" sz="6000" dirty="0" smtClean="0"/>
              <a:t>o izvođenju izleta, ekskurzija i drugih odgojno- obrazovnih aktivnosti izvan škole </a:t>
            </a:r>
            <a:endParaRPr lang="hr-HR" sz="6000" dirty="0"/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>
                <a:ln/>
                <a:solidFill>
                  <a:schemeClr val="accent3"/>
                </a:solidFill>
              </a:rPr>
              <a:t>http://ucenici.info/</a:t>
            </a:r>
          </a:p>
        </p:txBody>
      </p:sp>
    </p:spTree>
    <p:extLst>
      <p:ext uri="{BB962C8B-B14F-4D97-AF65-F5344CB8AC3E}">
        <p14:creationId xmlns:p14="http://schemas.microsoft.com/office/powerpoint/2010/main" xmlns="" val="38359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31442" cy="1320800"/>
          </a:xfrm>
        </p:spPr>
        <p:txBody>
          <a:bodyPr/>
          <a:lstStyle/>
          <a:p>
            <a:pPr>
              <a:buClr>
                <a:srgbClr val="F5A408"/>
              </a:buClr>
            </a:pPr>
            <a:r>
              <a:rPr lang="hr-HR" b="1" dirty="0" smtClean="0"/>
              <a:t>Povjerenstvo za provedbu javnog poziva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36076" y="1223683"/>
            <a:ext cx="9990512" cy="54184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srgbClr val="F5A408"/>
              </a:buClr>
              <a:buFont typeface="Wingdings 3"/>
              <a:buChar char=""/>
            </a:pPr>
            <a:r>
              <a:rPr lang="hr-HR" sz="1400" b="1" dirty="0" smtClean="0"/>
              <a:t>Imenuje </a:t>
            </a:r>
            <a:r>
              <a:rPr lang="hr-HR" sz="1400" b="1" dirty="0"/>
              <a:t>se posebno Povjerenstvo za provedbu javnoga poziva </a:t>
            </a:r>
            <a:r>
              <a:rPr lang="hr-HR" sz="1400" dirty="0"/>
              <a:t>i izbor najpovoljnije </a:t>
            </a:r>
            <a:r>
              <a:rPr lang="hr-HR" sz="1400" dirty="0" smtClean="0"/>
              <a:t>ponude, </a:t>
            </a:r>
            <a:r>
              <a:rPr lang="hr-HR" sz="1400" dirty="0"/>
              <a:t>a čine ga </a:t>
            </a:r>
            <a:r>
              <a:rPr lang="hr-HR" sz="1400" dirty="0" smtClean="0"/>
              <a:t>ravnatelj, </a:t>
            </a:r>
            <a:r>
              <a:rPr lang="hr-HR" sz="1400" b="1" dirty="0"/>
              <a:t>razrednik, učitelj voditelj, predstavnik </a:t>
            </a:r>
            <a:r>
              <a:rPr lang="hr-HR" sz="1400" b="1" dirty="0" smtClean="0"/>
              <a:t>roditelja</a:t>
            </a:r>
            <a:r>
              <a:rPr lang="hr-HR" sz="1400" dirty="0" smtClean="0"/>
              <a:t>, a za </a:t>
            </a:r>
            <a:r>
              <a:rPr lang="hr-HR" sz="1400" dirty="0"/>
              <a:t>učenike od V. do VIII. razreda </a:t>
            </a:r>
            <a:r>
              <a:rPr lang="hr-HR" sz="1400" dirty="0" smtClean="0"/>
              <a:t>i </a:t>
            </a:r>
            <a:r>
              <a:rPr lang="hr-HR" sz="1400" b="1" dirty="0" smtClean="0"/>
              <a:t>predstavnik učenika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F5A408"/>
              </a:buClr>
              <a:buFont typeface="Wingdings 3"/>
              <a:buChar char=""/>
            </a:pPr>
            <a:r>
              <a:rPr lang="hr-HR" sz="1400" b="1" dirty="0" smtClean="0"/>
              <a:t>U Povjerenstvo </a:t>
            </a:r>
            <a:r>
              <a:rPr lang="hr-HR" sz="1400" b="1" dirty="0"/>
              <a:t>se imenuje razrednik, roditelj i učenik svakoga razrednog </a:t>
            </a:r>
            <a:r>
              <a:rPr lang="hr-HR" sz="1400" b="1" dirty="0" smtClean="0"/>
              <a:t>odjela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F5A408"/>
              </a:buClr>
              <a:buFont typeface="Wingdings 3"/>
              <a:buChar char=""/>
            </a:pPr>
            <a:r>
              <a:rPr lang="hr-HR" sz="1400" b="1" dirty="0" smtClean="0"/>
              <a:t>Učenici</a:t>
            </a:r>
            <a:r>
              <a:rPr lang="hr-HR" sz="1400" dirty="0" smtClean="0"/>
              <a:t> </a:t>
            </a:r>
            <a:r>
              <a:rPr lang="hr-HR" sz="1400" b="1" dirty="0"/>
              <a:t>imaju pravo davanja mišljenja, ali nemaju pravo odlučivanja. </a:t>
            </a:r>
            <a:endParaRPr lang="hr-HR" sz="14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5A408"/>
              </a:buClr>
              <a:buFont typeface="Wingdings 3"/>
              <a:buChar char=""/>
            </a:pPr>
            <a:r>
              <a:rPr lang="hr-HR" sz="1400" b="1" u="sng" dirty="0" smtClean="0"/>
              <a:t>Obveze </a:t>
            </a:r>
            <a:r>
              <a:rPr lang="hr-HR" sz="1400" b="1" u="sng" dirty="0"/>
              <a:t>Povjerenstva </a:t>
            </a:r>
            <a:r>
              <a:rPr lang="hr-HR" sz="1400" b="1" u="sng" dirty="0" smtClean="0"/>
              <a:t>su:</a:t>
            </a:r>
            <a:r>
              <a:rPr lang="hr-HR" sz="1400" b="1" u="sng" dirty="0"/>
              <a:t> </a:t>
            </a:r>
            <a:r>
              <a:rPr lang="hr-HR" sz="1400" dirty="0" smtClean="0"/>
              <a:t>donijeti </a:t>
            </a:r>
            <a:r>
              <a:rPr lang="hr-HR" sz="1400" dirty="0"/>
              <a:t>odluku o datumu objave i sadržaju javnoga poziva, </a:t>
            </a:r>
            <a:r>
              <a:rPr lang="hr-HR" sz="1400" dirty="0" smtClean="0"/>
              <a:t>popuniti </a:t>
            </a:r>
            <a:r>
              <a:rPr lang="hr-HR" sz="1400" dirty="0"/>
              <a:t>obrazac javnoga poziva na način da se jasno može utvrditi: </a:t>
            </a:r>
            <a:r>
              <a:rPr lang="hr-HR" sz="1400" dirty="0" smtClean="0"/>
              <a:t>mjesto </a:t>
            </a:r>
            <a:r>
              <a:rPr lang="hr-HR" sz="1400" dirty="0"/>
              <a:t>i vrijeme realizacije</a:t>
            </a:r>
            <a:r>
              <a:rPr lang="hr-HR" sz="1400" dirty="0" smtClean="0"/>
              <a:t>, vrsta </a:t>
            </a:r>
            <a:r>
              <a:rPr lang="hr-HR" sz="1400" dirty="0"/>
              <a:t>prijevoza, </a:t>
            </a:r>
            <a:r>
              <a:rPr lang="hr-HR" sz="1400" dirty="0" smtClean="0"/>
              <a:t>ulaznice </a:t>
            </a:r>
            <a:r>
              <a:rPr lang="hr-HR" sz="1400" dirty="0"/>
              <a:t>za svako mjesto koje će učenici posjetiti,  </a:t>
            </a:r>
            <a:r>
              <a:rPr lang="hr-HR" sz="1400" dirty="0" smtClean="0"/>
              <a:t>potreba </a:t>
            </a:r>
            <a:r>
              <a:rPr lang="hr-HR" sz="1400" dirty="0"/>
              <a:t>angažiranja turističkoga </a:t>
            </a:r>
            <a:r>
              <a:rPr lang="hr-HR" sz="1400" dirty="0" smtClean="0"/>
              <a:t>vodiča,  potreba smještaja, način </a:t>
            </a:r>
            <a:r>
              <a:rPr lang="hr-HR" sz="1400" dirty="0"/>
              <a:t>prehrane koji mora biti minimalno na bazi polupansiona, odnosno dva obroka za korisnike usluga, </a:t>
            </a:r>
            <a:r>
              <a:rPr lang="hr-HR" sz="1400" dirty="0" smtClean="0"/>
              <a:t>odrediti </a:t>
            </a:r>
            <a:r>
              <a:rPr lang="hr-HR" sz="1400" dirty="0"/>
              <a:t>trajanje objave javnoga poziva na naslovnoj internetskoj stranici školske ustanove, </a:t>
            </a:r>
            <a:r>
              <a:rPr lang="hr-HR" sz="1400" dirty="0" smtClean="0"/>
              <a:t>objaviti </a:t>
            </a:r>
            <a:r>
              <a:rPr lang="hr-HR" sz="1400" dirty="0"/>
              <a:t>javni poziv</a:t>
            </a:r>
            <a:r>
              <a:rPr lang="hr-HR" sz="1400" dirty="0" smtClean="0"/>
              <a:t>, </a:t>
            </a:r>
            <a:r>
              <a:rPr lang="hr-HR" sz="1400" dirty="0"/>
              <a:t>odrediti datum i vrijeme javnoga otvaranja </a:t>
            </a:r>
            <a:r>
              <a:rPr lang="hr-HR" sz="1400" dirty="0" smtClean="0"/>
              <a:t>ponuda, </a:t>
            </a:r>
            <a:r>
              <a:rPr lang="hr-HR" sz="1400" dirty="0"/>
              <a:t>odabrati najmanje tri </a:t>
            </a:r>
            <a:r>
              <a:rPr lang="hr-HR" sz="1400" dirty="0" smtClean="0"/>
              <a:t>ponude </a:t>
            </a:r>
            <a:r>
              <a:rPr lang="hr-HR" sz="1400" dirty="0"/>
              <a:t>koje će biti predstavljene roditeljima, osim u slučaju da na javni  poziv pristigne manje ponuda koje </a:t>
            </a:r>
            <a:r>
              <a:rPr lang="hr-HR" sz="1400" dirty="0" smtClean="0"/>
              <a:t>ispunjavaju </a:t>
            </a:r>
            <a:r>
              <a:rPr lang="hr-HR" sz="1400" dirty="0"/>
              <a:t>propisane uvjete, </a:t>
            </a:r>
            <a:r>
              <a:rPr lang="hr-HR" sz="1400" dirty="0" smtClean="0"/>
              <a:t>objaviti </a:t>
            </a:r>
            <a:r>
              <a:rPr lang="hr-HR" sz="1400" dirty="0"/>
              <a:t>na naslovnoj internetskoj stranici školske ustanove popis odabranih ponuda </a:t>
            </a:r>
            <a:endParaRPr lang="hr-HR" sz="14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F5A408"/>
              </a:buClr>
              <a:buFont typeface="Wingdings 3"/>
              <a:buChar char=""/>
            </a:pPr>
            <a:r>
              <a:rPr lang="hr-HR" sz="1400" b="1" dirty="0" smtClean="0"/>
              <a:t>Otvaranju </a:t>
            </a:r>
            <a:r>
              <a:rPr lang="hr-HR" sz="1400" b="1" dirty="0"/>
              <a:t>ponuda mogu </a:t>
            </a:r>
            <a:r>
              <a:rPr lang="hr-HR" sz="1400" b="1" dirty="0" err="1"/>
              <a:t>nazočiti</a:t>
            </a:r>
            <a:r>
              <a:rPr lang="hr-HR" sz="1400" b="1" dirty="0"/>
              <a:t> predstavnici potencijalnih davatelja </a:t>
            </a:r>
            <a:r>
              <a:rPr lang="hr-HR" sz="1400" dirty="0"/>
              <a:t>usluga bez prava sudjelovanja. </a:t>
            </a:r>
            <a:endParaRPr lang="hr-HR" sz="1400" dirty="0" smtClean="0"/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F5A408"/>
              </a:buClr>
              <a:buFont typeface="Wingdings 3"/>
              <a:buChar char=""/>
            </a:pPr>
            <a:r>
              <a:rPr lang="hr-HR" sz="1400" b="1" dirty="0" smtClean="0"/>
              <a:t>Povjerenstvo </a:t>
            </a:r>
            <a:r>
              <a:rPr lang="hr-HR" sz="1400" b="1" dirty="0"/>
              <a:t>izabire najmanje tri ponude </a:t>
            </a:r>
            <a:r>
              <a:rPr lang="hr-HR" sz="1400" dirty="0"/>
              <a:t>koje će biti predstavljene roditeljima učenika za koje se organizira višednevna </a:t>
            </a:r>
            <a:r>
              <a:rPr lang="hr-HR" sz="1400" dirty="0" err="1"/>
              <a:t>izvanučionička</a:t>
            </a:r>
            <a:r>
              <a:rPr lang="hr-HR" sz="1400" dirty="0"/>
              <a:t> nastava, osim u slučaju da na javni  poziv pristigne manje ponuda koje ispunjavaju propisane uvjete.  </a:t>
            </a:r>
            <a:endParaRPr lang="hr-HR" sz="1400" dirty="0" smtClean="0"/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F5A408"/>
              </a:buClr>
              <a:buFont typeface="Wingdings 3"/>
              <a:buChar char=""/>
            </a:pPr>
            <a:r>
              <a:rPr lang="hr-HR" sz="1400" b="1" dirty="0" smtClean="0"/>
              <a:t>Na </a:t>
            </a:r>
            <a:r>
              <a:rPr lang="hr-HR" sz="1400" b="1" dirty="0"/>
              <a:t>roditeljskome sastanku roditelja učenika</a:t>
            </a:r>
            <a:r>
              <a:rPr lang="hr-HR" sz="1400" dirty="0"/>
              <a:t> za koje se organizira višednevna </a:t>
            </a:r>
            <a:r>
              <a:rPr lang="hr-HR" sz="1400" dirty="0" err="1"/>
              <a:t>izvanučionička</a:t>
            </a:r>
            <a:r>
              <a:rPr lang="hr-HR" sz="1400" dirty="0"/>
              <a:t> nastava odabrani potencijalni davatelji usluga </a:t>
            </a:r>
            <a:r>
              <a:rPr lang="hr-HR" sz="1400" dirty="0" smtClean="0"/>
              <a:t>mogu prezentirati.</a:t>
            </a:r>
            <a:endParaRPr lang="hr-HR" sz="1400" dirty="0"/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32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00317"/>
            <a:ext cx="8596668" cy="1320800"/>
          </a:xfrm>
        </p:spPr>
        <p:txBody>
          <a:bodyPr/>
          <a:lstStyle/>
          <a:p>
            <a:pPr>
              <a:buClr>
                <a:srgbClr val="F5A408"/>
              </a:buClr>
            </a:pPr>
            <a:r>
              <a:rPr lang="hr-HR" dirty="0"/>
              <a:t>Obveze </a:t>
            </a:r>
            <a:r>
              <a:rPr lang="hr-HR" dirty="0" smtClean="0"/>
              <a:t>učenika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3" y="960717"/>
            <a:ext cx="5642785" cy="5601448"/>
          </a:xfrm>
        </p:spPr>
        <p:txBody>
          <a:bodyPr>
            <a:normAutofit/>
          </a:bodyPr>
          <a:lstStyle/>
          <a:p>
            <a:r>
              <a:rPr lang="hr-HR" dirty="0" smtClean="0"/>
              <a:t>sudjelovati </a:t>
            </a:r>
            <a:r>
              <a:rPr lang="hr-HR" dirty="0"/>
              <a:t>u aktivnostima prije, tijekom i poslije </a:t>
            </a:r>
            <a:r>
              <a:rPr lang="hr-HR" dirty="0" err="1"/>
              <a:t>izvanučioničke</a:t>
            </a:r>
            <a:r>
              <a:rPr lang="hr-HR" dirty="0"/>
              <a:t> </a:t>
            </a:r>
            <a:r>
              <a:rPr lang="hr-HR" dirty="0" smtClean="0"/>
              <a:t>nastave</a:t>
            </a:r>
            <a:endParaRPr lang="hr-HR" dirty="0"/>
          </a:p>
          <a:p>
            <a:r>
              <a:rPr lang="hr-HR" dirty="0" smtClean="0"/>
              <a:t>odgovorno </a:t>
            </a:r>
            <a:r>
              <a:rPr lang="hr-HR" dirty="0"/>
              <a:t>izvršavati preuzete zadatke i obveze, </a:t>
            </a:r>
          </a:p>
          <a:p>
            <a:r>
              <a:rPr lang="hr-HR" dirty="0" smtClean="0"/>
              <a:t>pravodobno </a:t>
            </a:r>
            <a:r>
              <a:rPr lang="hr-HR" dirty="0"/>
              <a:t>dolaziti na ugovorene sastanke, </a:t>
            </a:r>
          </a:p>
          <a:p>
            <a:r>
              <a:rPr lang="hr-HR" dirty="0" smtClean="0"/>
              <a:t>ne </a:t>
            </a:r>
            <a:r>
              <a:rPr lang="hr-HR" dirty="0"/>
              <a:t>odvajati se od razreda </a:t>
            </a:r>
            <a:r>
              <a:rPr lang="hr-HR" dirty="0" smtClean="0"/>
              <a:t>bez </a:t>
            </a:r>
            <a:r>
              <a:rPr lang="hr-HR" dirty="0"/>
              <a:t>dozvole voditelja ili pratitelja, </a:t>
            </a:r>
          </a:p>
          <a:p>
            <a:r>
              <a:rPr lang="hr-HR" dirty="0" smtClean="0"/>
              <a:t>ponašati </a:t>
            </a:r>
            <a:r>
              <a:rPr lang="hr-HR" dirty="0"/>
              <a:t>se primjereno i pristojno na svim mjestima </a:t>
            </a:r>
            <a:r>
              <a:rPr lang="hr-HR" dirty="0" err="1"/>
              <a:t>izvanučioničke</a:t>
            </a:r>
            <a:r>
              <a:rPr lang="hr-HR" dirty="0"/>
              <a:t> </a:t>
            </a:r>
            <a:r>
              <a:rPr lang="hr-HR" dirty="0" smtClean="0"/>
              <a:t>nastave</a:t>
            </a:r>
          </a:p>
          <a:p>
            <a:r>
              <a:rPr lang="hr-HR" dirty="0" smtClean="0"/>
              <a:t>brinuti </a:t>
            </a:r>
            <a:r>
              <a:rPr lang="hr-HR" dirty="0"/>
              <a:t>o vlastitom zdravlju i sigurnosti i ne ugrožavati zdravlje, sigurnost i integritet drugih </a:t>
            </a:r>
            <a:r>
              <a:rPr lang="hr-HR" dirty="0" smtClean="0"/>
              <a:t>sudionika</a:t>
            </a:r>
            <a:endParaRPr lang="hr-HR" dirty="0"/>
          </a:p>
          <a:p>
            <a:r>
              <a:rPr lang="hr-HR" dirty="0" smtClean="0"/>
              <a:t>ne </a:t>
            </a:r>
            <a:r>
              <a:rPr lang="hr-HR" dirty="0"/>
              <a:t>uzimati ili poticati druge učenike na konzumaciju alkohola, duhanskih proizvoda opojnih sredstava </a:t>
            </a:r>
            <a:r>
              <a:rPr lang="hr-HR" dirty="0" smtClean="0"/>
              <a:t>i drugih </a:t>
            </a:r>
            <a:r>
              <a:rPr lang="hr-HR" dirty="0"/>
              <a:t>nedopuštenih sredstava, </a:t>
            </a:r>
          </a:p>
          <a:p>
            <a:r>
              <a:rPr lang="hr-HR" dirty="0" smtClean="0"/>
              <a:t>izvijestiti </a:t>
            </a:r>
            <a:r>
              <a:rPr lang="hr-HR" dirty="0"/>
              <a:t>učitelja o svakom problemu i teškoći. </a:t>
            </a:r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521823" y="300317"/>
            <a:ext cx="426602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buClr>
                <a:srgbClr val="F5A408"/>
              </a:buClr>
            </a:pPr>
            <a:r>
              <a:rPr lang="hr-HR" dirty="0" smtClean="0"/>
              <a:t>Prava učenika</a:t>
            </a:r>
            <a:endParaRPr lang="hr-HR" dirty="0"/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>
          <a:xfrm>
            <a:off x="6543905" y="960717"/>
            <a:ext cx="4523024" cy="5601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pravodobno </a:t>
            </a:r>
            <a:r>
              <a:rPr lang="hr-HR" dirty="0"/>
              <a:t>uključivanje u dogovor o odabiru odredišta </a:t>
            </a:r>
            <a:r>
              <a:rPr lang="hr-HR" dirty="0" err="1"/>
              <a:t>izvanučioničke</a:t>
            </a:r>
            <a:r>
              <a:rPr lang="hr-HR" dirty="0"/>
              <a:t> nastave i planiranje aktivnosti, </a:t>
            </a:r>
          </a:p>
          <a:p>
            <a:r>
              <a:rPr lang="hr-HR" dirty="0" smtClean="0"/>
              <a:t>pravodobne </a:t>
            </a:r>
            <a:r>
              <a:rPr lang="hr-HR" dirty="0"/>
              <a:t>informacije vezane uz </a:t>
            </a:r>
            <a:r>
              <a:rPr lang="hr-HR" dirty="0" err="1"/>
              <a:t>izvanučioničku</a:t>
            </a:r>
            <a:r>
              <a:rPr lang="hr-HR" dirty="0"/>
              <a:t> nastavu, </a:t>
            </a:r>
          </a:p>
          <a:p>
            <a:r>
              <a:rPr lang="hr-HR" dirty="0" smtClean="0"/>
              <a:t>sigurno </a:t>
            </a:r>
            <a:r>
              <a:rPr lang="hr-HR" dirty="0"/>
              <a:t>sudjelovanje u </a:t>
            </a:r>
            <a:r>
              <a:rPr lang="hr-HR" dirty="0" err="1"/>
              <a:t>izvanučioničkoj</a:t>
            </a:r>
            <a:r>
              <a:rPr lang="hr-HR" dirty="0"/>
              <a:t> nastavi, </a:t>
            </a:r>
          </a:p>
          <a:p>
            <a:r>
              <a:rPr lang="hr-HR" dirty="0" smtClean="0"/>
              <a:t>pomoć </a:t>
            </a:r>
            <a:r>
              <a:rPr lang="hr-HR" dirty="0"/>
              <a:t>učitelja i/ili turističkoga pratitelja. </a:t>
            </a:r>
          </a:p>
        </p:txBody>
      </p:sp>
    </p:spTree>
    <p:extLst>
      <p:ext uri="{BB962C8B-B14F-4D97-AF65-F5344CB8AC3E}">
        <p14:creationId xmlns:p14="http://schemas.microsoft.com/office/powerpoint/2010/main" xmlns="" val="394452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00317"/>
            <a:ext cx="8596668" cy="1320800"/>
          </a:xfrm>
        </p:spPr>
        <p:txBody>
          <a:bodyPr/>
          <a:lstStyle/>
          <a:p>
            <a:pPr>
              <a:buClr>
                <a:srgbClr val="F5A408"/>
              </a:buClr>
            </a:pPr>
            <a:r>
              <a:rPr lang="hr-HR" dirty="0"/>
              <a:t>Obveze </a:t>
            </a:r>
            <a:r>
              <a:rPr lang="hr-HR" dirty="0" smtClean="0"/>
              <a:t>roditelja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3753" y="960717"/>
            <a:ext cx="5916706" cy="5601448"/>
          </a:xfrm>
        </p:spPr>
        <p:txBody>
          <a:bodyPr>
            <a:normAutofit/>
          </a:bodyPr>
          <a:lstStyle/>
          <a:p>
            <a:r>
              <a:rPr lang="hr-HR" dirty="0" smtClean="0"/>
              <a:t>sudjelovanje </a:t>
            </a:r>
            <a:r>
              <a:rPr lang="hr-HR" dirty="0"/>
              <a:t>na </a:t>
            </a:r>
            <a:r>
              <a:rPr lang="hr-HR" dirty="0" err="1"/>
              <a:t>izvanučioničkoj</a:t>
            </a:r>
            <a:r>
              <a:rPr lang="hr-HR" dirty="0"/>
              <a:t> nastavi s izabranim davateljem usluga potvrditi potpisivanjem ugovora, </a:t>
            </a:r>
          </a:p>
          <a:p>
            <a:r>
              <a:rPr lang="hr-HR" dirty="0" smtClean="0"/>
              <a:t>informirati </a:t>
            </a:r>
            <a:r>
              <a:rPr lang="hr-HR" dirty="0"/>
              <a:t>učitelja voditelja o eventualnim zdravstvenim ili drugim teškoćama i specifičnim potrebama učenika, </a:t>
            </a:r>
          </a:p>
          <a:p>
            <a:r>
              <a:rPr lang="hr-HR" dirty="0" smtClean="0"/>
              <a:t>dati </a:t>
            </a:r>
            <a:r>
              <a:rPr lang="hr-HR" dirty="0"/>
              <a:t>učitelju broj telefona </a:t>
            </a:r>
            <a:r>
              <a:rPr lang="hr-HR" dirty="0" smtClean="0"/>
              <a:t>ili </a:t>
            </a:r>
            <a:r>
              <a:rPr lang="hr-HR" dirty="0"/>
              <a:t>mobilnoga uređaja na koji ga može kontaktirati u slučaju potrebe, </a:t>
            </a:r>
          </a:p>
          <a:p>
            <a:r>
              <a:rPr lang="hr-HR" dirty="0" smtClean="0"/>
              <a:t>uputiti </a:t>
            </a:r>
            <a:r>
              <a:rPr lang="hr-HR" dirty="0"/>
              <a:t>svoje dijete i upozoriti ga na norme društveno prihvatljivog ponašanja, moguće opasnosti, zabranu korištenja alkohola, opijata, nikotina i narkotika te na nužnost poštovanja odluka učitelja za vrijeme </a:t>
            </a:r>
            <a:r>
              <a:rPr lang="hr-HR" dirty="0" err="1"/>
              <a:t>izvanučioničke</a:t>
            </a:r>
            <a:r>
              <a:rPr lang="hr-HR" dirty="0"/>
              <a:t> nastave, </a:t>
            </a:r>
          </a:p>
          <a:p>
            <a:r>
              <a:rPr lang="hr-HR" dirty="0" smtClean="0"/>
              <a:t>prihvatiti </a:t>
            </a:r>
            <a:r>
              <a:rPr lang="hr-HR" dirty="0"/>
              <a:t>obvezu dolaska po svoje dijete u slučaju bolesti ili težih povreda određenih pravila, </a:t>
            </a:r>
          </a:p>
          <a:p>
            <a:r>
              <a:rPr lang="hr-HR" dirty="0" smtClean="0"/>
              <a:t>snositi </a:t>
            </a:r>
            <a:r>
              <a:rPr lang="hr-HR" dirty="0"/>
              <a:t>financijsku odgovornost za štetu za koju je učitelj utvrdio da je namjerno počinilo njegovo dijete. </a:t>
            </a:r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521823" y="300317"/>
            <a:ext cx="426602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buClr>
                <a:srgbClr val="F5A408"/>
              </a:buClr>
            </a:pPr>
            <a:r>
              <a:rPr lang="hr-HR" dirty="0" smtClean="0"/>
              <a:t>Prava roditelja</a:t>
            </a:r>
            <a:endParaRPr lang="hr-HR" dirty="0"/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>
          <a:xfrm>
            <a:off x="6521823" y="960717"/>
            <a:ext cx="4881282" cy="5601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predložiti </a:t>
            </a:r>
            <a:r>
              <a:rPr lang="hr-HR" dirty="0"/>
              <a:t>odredište </a:t>
            </a:r>
            <a:r>
              <a:rPr lang="hr-HR" dirty="0" err="1"/>
              <a:t>izvanučioničke</a:t>
            </a:r>
            <a:r>
              <a:rPr lang="hr-HR" dirty="0"/>
              <a:t> nastave u skladu s nastavnim programima, </a:t>
            </a:r>
          </a:p>
          <a:p>
            <a:r>
              <a:rPr lang="hr-HR" dirty="0" smtClean="0"/>
              <a:t>potpisom </a:t>
            </a:r>
            <a:r>
              <a:rPr lang="hr-HR" dirty="0"/>
              <a:t>suglasnosti potvrditi pristanak za sudjelovanje svog djeteta na </a:t>
            </a:r>
            <a:r>
              <a:rPr lang="hr-HR" dirty="0" err="1" smtClean="0"/>
              <a:t>izvanučioničkoj</a:t>
            </a:r>
            <a:r>
              <a:rPr lang="hr-HR" dirty="0" smtClean="0"/>
              <a:t> nastavi </a:t>
            </a:r>
          </a:p>
          <a:p>
            <a:r>
              <a:rPr lang="hr-HR" dirty="0" smtClean="0"/>
              <a:t>dobiti informacije </a:t>
            </a:r>
            <a:r>
              <a:rPr lang="hr-HR" dirty="0"/>
              <a:t>vezane uz realizaciju </a:t>
            </a:r>
            <a:r>
              <a:rPr lang="hr-HR" dirty="0" err="1"/>
              <a:t>izvanučioničke</a:t>
            </a:r>
            <a:r>
              <a:rPr lang="hr-HR" dirty="0"/>
              <a:t> nastave </a:t>
            </a:r>
            <a:r>
              <a:rPr lang="hr-HR" dirty="0" smtClean="0"/>
              <a:t>i </a:t>
            </a:r>
            <a:r>
              <a:rPr lang="hr-HR" dirty="0"/>
              <a:t>potrebne informacije tijekom njezine provedbe </a:t>
            </a:r>
            <a:endParaRPr lang="hr-HR" dirty="0" smtClean="0"/>
          </a:p>
          <a:p>
            <a:r>
              <a:rPr lang="hr-HR" dirty="0" smtClean="0"/>
              <a:t>pisano </a:t>
            </a:r>
            <a:r>
              <a:rPr lang="hr-HR" dirty="0"/>
              <a:t>zatražiti od razrednika izuzeće za sudjelovanjem djeteta u obvezatnoj </a:t>
            </a:r>
            <a:r>
              <a:rPr lang="hr-HR" dirty="0" err="1"/>
              <a:t>izvanučioničkoj</a:t>
            </a:r>
            <a:r>
              <a:rPr lang="hr-HR" dirty="0"/>
              <a:t> nastavi u slučaju zdravstvenih teškoća </a:t>
            </a:r>
            <a:r>
              <a:rPr lang="hr-HR" dirty="0" smtClean="0"/>
              <a:t>ili </a:t>
            </a:r>
            <a:r>
              <a:rPr lang="hr-HR" dirty="0"/>
              <a:t>zbog drugih opravdanih razloga, </a:t>
            </a:r>
          </a:p>
          <a:p>
            <a:r>
              <a:rPr lang="hr-HR" dirty="0" smtClean="0"/>
              <a:t>postaviti </a:t>
            </a:r>
            <a:r>
              <a:rPr lang="hr-HR" dirty="0"/>
              <a:t>upit i dobiti odgovor vezano uz uočene nedostatke u organizaciji </a:t>
            </a:r>
            <a:endParaRPr lang="hr-HR" dirty="0" smtClean="0"/>
          </a:p>
          <a:p>
            <a:r>
              <a:rPr lang="hr-HR" dirty="0" smtClean="0"/>
              <a:t>nadoknada </a:t>
            </a:r>
            <a:r>
              <a:rPr lang="hr-HR" dirty="0"/>
              <a:t>troškova i odšteta od strane davatelja usluga u slučaju pretrpljene </a:t>
            </a:r>
            <a:r>
              <a:rPr lang="hr-HR" dirty="0" smtClean="0"/>
              <a:t>štete</a:t>
            </a:r>
          </a:p>
        </p:txBody>
      </p:sp>
    </p:spTree>
    <p:extLst>
      <p:ext uri="{BB962C8B-B14F-4D97-AF65-F5344CB8AC3E}">
        <p14:creationId xmlns:p14="http://schemas.microsoft.com/office/powerpoint/2010/main" xmlns="" val="255251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00317"/>
            <a:ext cx="8596668" cy="1320800"/>
          </a:xfrm>
        </p:spPr>
        <p:txBody>
          <a:bodyPr>
            <a:normAutofit/>
          </a:bodyPr>
          <a:lstStyle/>
          <a:p>
            <a:pPr>
              <a:buClr>
                <a:srgbClr val="F5A408"/>
              </a:buClr>
            </a:pPr>
            <a:r>
              <a:rPr lang="hr-HR" sz="2800" dirty="0"/>
              <a:t>Obveze </a:t>
            </a:r>
            <a:r>
              <a:rPr lang="hr-HR" sz="2800" dirty="0" smtClean="0"/>
              <a:t>učitelja voditelja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3753" y="960717"/>
            <a:ext cx="5916706" cy="5601448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planirati </a:t>
            </a:r>
            <a:r>
              <a:rPr lang="hr-HR" dirty="0"/>
              <a:t>u dogovoru s učiteljima pratiteljima i učenicima detaljan plan aktivnosti vodeći računa o sigurnosti i zdravlju učenika, </a:t>
            </a:r>
          </a:p>
          <a:p>
            <a:r>
              <a:rPr lang="hr-HR" dirty="0" smtClean="0"/>
              <a:t>obavijestiti </a:t>
            </a:r>
            <a:r>
              <a:rPr lang="hr-HR" dirty="0"/>
              <a:t>roditelje o ciljevima, zadaćama, očekivanim aktivnostima, postignućima, načinima realizacije </a:t>
            </a:r>
            <a:r>
              <a:rPr lang="hr-HR" dirty="0" err="1"/>
              <a:t>izvanučioničke</a:t>
            </a:r>
            <a:r>
              <a:rPr lang="hr-HR" dirty="0"/>
              <a:t> </a:t>
            </a:r>
            <a:r>
              <a:rPr lang="hr-HR" dirty="0" smtClean="0"/>
              <a:t>nastave</a:t>
            </a:r>
          </a:p>
          <a:p>
            <a:r>
              <a:rPr lang="hr-HR" dirty="0" smtClean="0"/>
              <a:t>dogovoriti </a:t>
            </a:r>
            <a:r>
              <a:rPr lang="hr-HR" dirty="0"/>
              <a:t>s davateljem usluga, institucijom, odnosno s osobama koje će sudjelovati u realizaciji </a:t>
            </a:r>
            <a:r>
              <a:rPr lang="hr-HR" dirty="0" smtClean="0"/>
              <a:t>aktivnosti</a:t>
            </a:r>
            <a:r>
              <a:rPr lang="hr-HR" dirty="0"/>
              <a:t>, vrijeme dolaska i trajanja, </a:t>
            </a:r>
          </a:p>
          <a:p>
            <a:r>
              <a:rPr lang="hr-HR" dirty="0" smtClean="0"/>
              <a:t>dati </a:t>
            </a:r>
            <a:r>
              <a:rPr lang="hr-HR" dirty="0"/>
              <a:t>potrebne podatke turističkom pratitelju kojeg je angažirao davatelj usluga, </a:t>
            </a:r>
          </a:p>
          <a:p>
            <a:r>
              <a:rPr lang="hr-HR" dirty="0" smtClean="0"/>
              <a:t>u </a:t>
            </a:r>
            <a:r>
              <a:rPr lang="hr-HR" dirty="0"/>
              <a:t>slučaju utvrđene štete i/ili nasilja od strane učenika za vrijeme trajanja </a:t>
            </a:r>
            <a:r>
              <a:rPr lang="hr-HR" dirty="0" err="1"/>
              <a:t>izvanučioničke</a:t>
            </a:r>
            <a:r>
              <a:rPr lang="hr-HR" dirty="0"/>
              <a:t> nastave, o učinjenom odmah obavijestiti roditelje i ravnatelja</a:t>
            </a:r>
            <a:r>
              <a:rPr lang="hr-HR" dirty="0" smtClean="0"/>
              <a:t>, </a:t>
            </a:r>
          </a:p>
          <a:p>
            <a:r>
              <a:rPr lang="hr-HR" dirty="0" smtClean="0"/>
              <a:t>u </a:t>
            </a:r>
            <a:r>
              <a:rPr lang="hr-HR" dirty="0"/>
              <a:t>slučaju bolesti učenika, ozljede ili nesreće obavijestiti roditelja učenika, a u slučaju duljeg kašnjenja u povratku obavijestiti ravnatelja, </a:t>
            </a:r>
          </a:p>
          <a:p>
            <a:r>
              <a:rPr lang="hr-HR" dirty="0" smtClean="0"/>
              <a:t>podnijeti </a:t>
            </a:r>
            <a:r>
              <a:rPr lang="hr-HR" dirty="0"/>
              <a:t>ravnatelju pisano izvješće o realizaciji </a:t>
            </a:r>
            <a:r>
              <a:rPr lang="hr-HR" dirty="0" err="1"/>
              <a:t>izvanučioničke</a:t>
            </a:r>
            <a:r>
              <a:rPr lang="hr-HR" dirty="0"/>
              <a:t> nastave. </a:t>
            </a:r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521823" y="300317"/>
            <a:ext cx="426602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buClr>
                <a:srgbClr val="F5A408"/>
              </a:buClr>
            </a:pPr>
            <a:r>
              <a:rPr lang="hr-HR" sz="2800" dirty="0" smtClean="0"/>
              <a:t>Prava </a:t>
            </a:r>
            <a:r>
              <a:rPr lang="hr-HR" sz="2800" dirty="0"/>
              <a:t>učitelja voditelja</a:t>
            </a:r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>
          <a:xfrm>
            <a:off x="6521823" y="960717"/>
            <a:ext cx="4881282" cy="5601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u </a:t>
            </a:r>
            <a:r>
              <a:rPr lang="hr-HR" dirty="0"/>
              <a:t>slučaju nasilja postupiti sukladno propisima poštujući specifične uvjete, u suradnji s učiteljima pratiteljima predložiti pedagoške mjere za učenika koji je na određeni način prekršio odredbe ovoga Pravilnika ili kućnog reda školske ustanove. </a:t>
            </a:r>
          </a:p>
        </p:txBody>
      </p:sp>
    </p:spTree>
    <p:extLst>
      <p:ext uri="{BB962C8B-B14F-4D97-AF65-F5344CB8AC3E}">
        <p14:creationId xmlns:p14="http://schemas.microsoft.com/office/powerpoint/2010/main" xmlns="" val="423641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00317"/>
            <a:ext cx="8596668" cy="1320800"/>
          </a:xfrm>
        </p:spPr>
        <p:txBody>
          <a:bodyPr>
            <a:normAutofit/>
          </a:bodyPr>
          <a:lstStyle/>
          <a:p>
            <a:pPr>
              <a:buClr>
                <a:srgbClr val="F5A408"/>
              </a:buClr>
            </a:pPr>
            <a:r>
              <a:rPr lang="hr-HR" sz="2800" b="1" dirty="0"/>
              <a:t>Obveze učitelja voditelja i učitelja pratitelja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3753" y="960717"/>
            <a:ext cx="10877500" cy="5601448"/>
          </a:xfrm>
        </p:spPr>
        <p:txBody>
          <a:bodyPr>
            <a:normAutofit/>
          </a:bodyPr>
          <a:lstStyle/>
          <a:p>
            <a:r>
              <a:rPr lang="hr-HR" dirty="0" smtClean="0"/>
              <a:t>predlagati </a:t>
            </a:r>
            <a:r>
              <a:rPr lang="hr-HR" dirty="0"/>
              <a:t>plan i program te odredište </a:t>
            </a:r>
            <a:r>
              <a:rPr lang="hr-HR" dirty="0" err="1"/>
              <a:t>izvanučioničke</a:t>
            </a:r>
            <a:r>
              <a:rPr lang="hr-HR" dirty="0"/>
              <a:t> nastave, </a:t>
            </a:r>
          </a:p>
          <a:p>
            <a:r>
              <a:rPr lang="sv-SE" dirty="0" smtClean="0"/>
              <a:t>predlagati </a:t>
            </a:r>
            <a:r>
              <a:rPr lang="sv-SE" dirty="0"/>
              <a:t>aktivnosti za učenike, </a:t>
            </a:r>
          </a:p>
          <a:p>
            <a:r>
              <a:rPr lang="hr-HR" dirty="0" smtClean="0"/>
              <a:t>sudjelovati </a:t>
            </a:r>
            <a:r>
              <a:rPr lang="hr-HR" dirty="0"/>
              <a:t>u pripremi i realizaciji predviđenih aktivnosti s učenicima, </a:t>
            </a:r>
          </a:p>
          <a:p>
            <a:r>
              <a:rPr lang="hr-HR" dirty="0" smtClean="0"/>
              <a:t>pružati </a:t>
            </a:r>
            <a:r>
              <a:rPr lang="hr-HR" dirty="0"/>
              <a:t>učenicima pomoć i dati informacije vezane uz realizaciju planiranih aktivnosti, </a:t>
            </a:r>
          </a:p>
          <a:p>
            <a:r>
              <a:rPr lang="it-IT" dirty="0" err="1" smtClean="0"/>
              <a:t>provjeriti</a:t>
            </a:r>
            <a:r>
              <a:rPr lang="it-IT" dirty="0" smtClean="0"/>
              <a:t> </a:t>
            </a:r>
            <a:r>
              <a:rPr lang="it-IT" dirty="0" err="1"/>
              <a:t>jesu</a:t>
            </a:r>
            <a:r>
              <a:rPr lang="it-IT" dirty="0"/>
              <a:t> li </a:t>
            </a:r>
            <a:r>
              <a:rPr lang="it-IT" dirty="0" err="1"/>
              <a:t>svi</a:t>
            </a:r>
            <a:r>
              <a:rPr lang="it-IT" dirty="0"/>
              <a:t> </a:t>
            </a:r>
            <a:r>
              <a:rPr lang="it-IT" dirty="0" err="1"/>
              <a:t>učenici</a:t>
            </a:r>
            <a:r>
              <a:rPr lang="it-IT" dirty="0"/>
              <a:t> stigli </a:t>
            </a:r>
            <a:r>
              <a:rPr lang="it-IT" dirty="0" err="1"/>
              <a:t>na</a:t>
            </a:r>
            <a:r>
              <a:rPr lang="it-IT" dirty="0"/>
              <a:t> </a:t>
            </a:r>
            <a:r>
              <a:rPr lang="it-IT" dirty="0" err="1"/>
              <a:t>dogovoreno</a:t>
            </a:r>
            <a:r>
              <a:rPr lang="it-IT" dirty="0"/>
              <a:t> </a:t>
            </a:r>
            <a:r>
              <a:rPr lang="it-IT" dirty="0" err="1"/>
              <a:t>mjesto</a:t>
            </a:r>
            <a:r>
              <a:rPr lang="it-IT" dirty="0"/>
              <a:t>, </a:t>
            </a:r>
          </a:p>
          <a:p>
            <a:r>
              <a:rPr lang="hr-HR" dirty="0" smtClean="0"/>
              <a:t>osigurati </a:t>
            </a:r>
            <a:r>
              <a:rPr lang="hr-HR" dirty="0"/>
              <a:t>učenicima vrijeme za odmor i razmotriti prijedloge i/ili pritužbe, </a:t>
            </a:r>
          </a:p>
          <a:p>
            <a:r>
              <a:rPr lang="it-IT" dirty="0" err="1" smtClean="0"/>
              <a:t>voditi</a:t>
            </a:r>
            <a:r>
              <a:rPr lang="it-IT" dirty="0" smtClean="0"/>
              <a:t> </a:t>
            </a:r>
            <a:r>
              <a:rPr lang="it-IT" dirty="0" err="1"/>
              <a:t>računa</a:t>
            </a:r>
            <a:r>
              <a:rPr lang="it-IT" dirty="0"/>
              <a:t> o </a:t>
            </a:r>
            <a:r>
              <a:rPr lang="it-IT" dirty="0" err="1" smtClean="0"/>
              <a:t>zaštiti</a:t>
            </a:r>
            <a:r>
              <a:rPr lang="it-IT" dirty="0" smtClean="0"/>
              <a:t> prava i </a:t>
            </a:r>
            <a:r>
              <a:rPr lang="it-IT" dirty="0" err="1" smtClean="0"/>
              <a:t>sigurnosti</a:t>
            </a:r>
            <a:r>
              <a:rPr lang="it-IT" dirty="0" smtClean="0"/>
              <a:t> </a:t>
            </a:r>
            <a:r>
              <a:rPr lang="it-IT" dirty="0" err="1" smtClean="0"/>
              <a:t>učenika</a:t>
            </a:r>
            <a:r>
              <a:rPr lang="it-IT" dirty="0" smtClean="0"/>
              <a:t>,</a:t>
            </a:r>
            <a:endParaRPr lang="hr-HR" dirty="0" smtClean="0"/>
          </a:p>
          <a:p>
            <a:r>
              <a:rPr lang="hr-HR" dirty="0" smtClean="0"/>
              <a:t>brinuti </a:t>
            </a:r>
            <a:r>
              <a:rPr lang="hr-HR" dirty="0"/>
              <a:t>o potrebnim nastavnim sredstvima i pomagalima za realizaciju planiranih aktivnosti.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77333" y="4282141"/>
            <a:ext cx="101072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buClr>
                <a:srgbClr val="F5A408"/>
              </a:buClr>
            </a:pPr>
            <a:r>
              <a:rPr lang="hr-HR" sz="2800" dirty="0" smtClean="0"/>
              <a:t>Prava </a:t>
            </a:r>
            <a:r>
              <a:rPr lang="hr-HR" sz="2800" b="1" dirty="0"/>
              <a:t>učitelja voditelja i učitelja pratitelja</a:t>
            </a:r>
            <a:endParaRPr lang="hr-HR" sz="2800" dirty="0"/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>
          <a:xfrm>
            <a:off x="443753" y="4766235"/>
            <a:ext cx="10877500" cy="17959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sudjelovati </a:t>
            </a:r>
            <a:r>
              <a:rPr lang="hr-HR" dirty="0"/>
              <a:t>u radu Povjerenstva, </a:t>
            </a:r>
          </a:p>
          <a:p>
            <a:r>
              <a:rPr lang="hr-HR" dirty="0" smtClean="0"/>
              <a:t>zatražiti </a:t>
            </a:r>
            <a:r>
              <a:rPr lang="hr-HR" dirty="0"/>
              <a:t>i dobiti pomoć ravnatelja i stručnih suradnika u pripremi i realizaciji </a:t>
            </a:r>
            <a:r>
              <a:rPr lang="hr-HR" dirty="0" err="1"/>
              <a:t>izvanučioničke</a:t>
            </a:r>
            <a:r>
              <a:rPr lang="hr-HR" dirty="0"/>
              <a:t> nastave, </a:t>
            </a:r>
          </a:p>
          <a:p>
            <a:r>
              <a:rPr lang="hr-HR" dirty="0" smtClean="0"/>
              <a:t>obavijestiti </a:t>
            </a:r>
            <a:r>
              <a:rPr lang="hr-HR" dirty="0"/>
              <a:t>ravnatelja o nepoštivanju ugovora od strane potencijalnoga davatelja usluga, </a:t>
            </a:r>
          </a:p>
          <a:p>
            <a:r>
              <a:rPr lang="hr-HR" dirty="0" smtClean="0"/>
              <a:t>podmireni </a:t>
            </a:r>
            <a:r>
              <a:rPr lang="hr-HR" dirty="0"/>
              <a:t>troškovi smještaja za višednevnu </a:t>
            </a:r>
            <a:r>
              <a:rPr lang="hr-HR" dirty="0" err="1"/>
              <a:t>izvanučioničku</a:t>
            </a:r>
            <a:r>
              <a:rPr lang="hr-HR" dirty="0"/>
              <a:t> nastavu, </a:t>
            </a:r>
          </a:p>
          <a:p>
            <a:r>
              <a:rPr lang="pl-PL" dirty="0" smtClean="0"/>
              <a:t>naknada </a:t>
            </a:r>
            <a:r>
              <a:rPr lang="pl-PL" dirty="0"/>
              <a:t>dnevnice za službeni put u skladu s propisima. </a:t>
            </a:r>
          </a:p>
        </p:txBody>
      </p:sp>
    </p:spTree>
    <p:extLst>
      <p:ext uri="{BB962C8B-B14F-4D97-AF65-F5344CB8AC3E}">
        <p14:creationId xmlns:p14="http://schemas.microsoft.com/office/powerpoint/2010/main" xmlns="" val="31724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00317"/>
            <a:ext cx="8596668" cy="1320800"/>
          </a:xfrm>
        </p:spPr>
        <p:txBody>
          <a:bodyPr/>
          <a:lstStyle/>
          <a:p>
            <a:pPr>
              <a:buClr>
                <a:srgbClr val="F5A408"/>
              </a:buClr>
            </a:pPr>
            <a:r>
              <a:rPr lang="hr-HR" dirty="0"/>
              <a:t>Obveze ravnatelja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960717"/>
            <a:ext cx="6409266" cy="5601448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osigurati </a:t>
            </a:r>
            <a:r>
              <a:rPr lang="hr-HR" dirty="0"/>
              <a:t>učenicima i učiteljima organizaciju i realizaciju </a:t>
            </a:r>
            <a:r>
              <a:rPr lang="hr-HR" dirty="0" err="1"/>
              <a:t>izvanučioničke</a:t>
            </a:r>
            <a:r>
              <a:rPr lang="hr-HR" dirty="0"/>
              <a:t> </a:t>
            </a:r>
            <a:endParaRPr lang="hr-HR" dirty="0" smtClean="0"/>
          </a:p>
          <a:p>
            <a:r>
              <a:rPr lang="hr-HR" dirty="0" smtClean="0"/>
              <a:t>poticati </a:t>
            </a:r>
            <a:r>
              <a:rPr lang="hr-HR" dirty="0"/>
              <a:t>učitelje i stručne suradnike na provođenje </a:t>
            </a:r>
            <a:r>
              <a:rPr lang="hr-HR" dirty="0" err="1"/>
              <a:t>izvanučioničke</a:t>
            </a:r>
            <a:r>
              <a:rPr lang="hr-HR" dirty="0"/>
              <a:t> nastave, </a:t>
            </a:r>
          </a:p>
          <a:p>
            <a:r>
              <a:rPr lang="hr-HR" dirty="0" smtClean="0"/>
              <a:t>omogućiti </a:t>
            </a:r>
            <a:r>
              <a:rPr lang="hr-HR" dirty="0"/>
              <a:t>učiteljima, stručnim suradnicima, učenicima i roditeljima predlaganje ostvarivanja </a:t>
            </a:r>
            <a:r>
              <a:rPr lang="hr-HR" dirty="0" err="1"/>
              <a:t>izvanučioničke</a:t>
            </a:r>
            <a:r>
              <a:rPr lang="hr-HR" dirty="0"/>
              <a:t> nastave </a:t>
            </a:r>
            <a:endParaRPr lang="hr-HR" dirty="0" smtClean="0"/>
          </a:p>
          <a:p>
            <a:r>
              <a:rPr lang="hr-HR" dirty="0" smtClean="0"/>
              <a:t>omogućiti </a:t>
            </a:r>
            <a:r>
              <a:rPr lang="hr-HR" dirty="0"/>
              <a:t>objavljivanje javnoga poziva za odabir ponude, </a:t>
            </a:r>
          </a:p>
          <a:p>
            <a:r>
              <a:rPr lang="hr-HR" dirty="0" smtClean="0"/>
              <a:t>osigurati </a:t>
            </a:r>
            <a:r>
              <a:rPr lang="hr-HR" dirty="0"/>
              <a:t>zakonitost postupka izbora ponude i poštivanje ovog Pravilnika, </a:t>
            </a:r>
          </a:p>
          <a:p>
            <a:r>
              <a:rPr lang="hr-HR" dirty="0" smtClean="0"/>
              <a:t>osigurati </a:t>
            </a:r>
            <a:r>
              <a:rPr lang="hr-HR" dirty="0"/>
              <a:t>potrebna nastavna sredstva i pomagala za izvođenje </a:t>
            </a:r>
            <a:r>
              <a:rPr lang="hr-HR" dirty="0" err="1"/>
              <a:t>izvanučioničke</a:t>
            </a:r>
            <a:r>
              <a:rPr lang="hr-HR" dirty="0"/>
              <a:t> nastave </a:t>
            </a:r>
            <a:r>
              <a:rPr lang="hr-HR" dirty="0" smtClean="0"/>
              <a:t>i </a:t>
            </a:r>
            <a:r>
              <a:rPr lang="hr-HR" dirty="0"/>
              <a:t>imenovati povjerenstva, </a:t>
            </a:r>
            <a:endParaRPr lang="hr-HR" dirty="0" smtClean="0"/>
          </a:p>
          <a:p>
            <a:r>
              <a:rPr lang="hr-HR" dirty="0" smtClean="0"/>
              <a:t>imenovati </a:t>
            </a:r>
            <a:r>
              <a:rPr lang="hr-HR" dirty="0"/>
              <a:t>učitelja voditelja i učitelja pratitelja u skladu s planiranim </a:t>
            </a:r>
            <a:r>
              <a:rPr lang="hr-HR" dirty="0" smtClean="0"/>
              <a:t>ciljevima te ovim Pravilnikom</a:t>
            </a:r>
            <a:r>
              <a:rPr lang="hr-HR" dirty="0"/>
              <a:t>, </a:t>
            </a:r>
          </a:p>
          <a:p>
            <a:r>
              <a:rPr lang="hr-HR" dirty="0" smtClean="0"/>
              <a:t>izdati putne naloge i osigurati financijska sredstva za troškove </a:t>
            </a:r>
          </a:p>
          <a:p>
            <a:r>
              <a:rPr lang="hr-HR" dirty="0" smtClean="0"/>
              <a:t>osigurati zamjenu za učitelje koji su na </a:t>
            </a:r>
            <a:r>
              <a:rPr lang="hr-HR" dirty="0" err="1" smtClean="0"/>
              <a:t>izvanučioničkoj</a:t>
            </a:r>
            <a:r>
              <a:rPr lang="hr-HR" dirty="0" smtClean="0"/>
              <a:t> nastavi kako bi se rad u nesmetano ostvarivao i organizirati </a:t>
            </a:r>
            <a:r>
              <a:rPr lang="hr-HR" dirty="0"/>
              <a:t>nastavu za učenike koji ne sudjeluju u </a:t>
            </a:r>
            <a:r>
              <a:rPr lang="hr-HR" dirty="0" err="1"/>
              <a:t>izvanučioničkoj</a:t>
            </a:r>
            <a:r>
              <a:rPr lang="hr-HR" dirty="0"/>
              <a:t> nastavi, </a:t>
            </a:r>
          </a:p>
          <a:p>
            <a:r>
              <a:rPr lang="hr-HR" dirty="0" smtClean="0"/>
              <a:t>obavijestiti </a:t>
            </a:r>
            <a:r>
              <a:rPr lang="hr-HR" dirty="0"/>
              <a:t>roditelje o možebitnim </a:t>
            </a:r>
            <a:r>
              <a:rPr lang="hr-HR" dirty="0" smtClean="0"/>
              <a:t>problemima na </a:t>
            </a:r>
            <a:r>
              <a:rPr lang="hr-HR" dirty="0" err="1" smtClean="0"/>
              <a:t>izvanučioničkoj</a:t>
            </a:r>
            <a:r>
              <a:rPr lang="hr-HR" dirty="0" smtClean="0"/>
              <a:t> nastavi, </a:t>
            </a:r>
            <a:endParaRPr lang="hr-HR" dirty="0"/>
          </a:p>
          <a:p>
            <a:r>
              <a:rPr lang="hr-HR" dirty="0" smtClean="0"/>
              <a:t>omogućiti i </a:t>
            </a:r>
            <a:r>
              <a:rPr lang="hr-HR" dirty="0"/>
              <a:t>učiteljima izlaganje radova s </a:t>
            </a:r>
            <a:r>
              <a:rPr lang="hr-HR" dirty="0" err="1"/>
              <a:t>izvanučioničke</a:t>
            </a:r>
            <a:r>
              <a:rPr lang="hr-HR" dirty="0"/>
              <a:t> nastave </a:t>
            </a:r>
            <a:endParaRPr lang="hr-HR" dirty="0" smtClean="0"/>
          </a:p>
          <a:p>
            <a:r>
              <a:rPr lang="hr-HR" dirty="0" smtClean="0"/>
              <a:t>tražiti </a:t>
            </a:r>
            <a:r>
              <a:rPr lang="hr-HR" dirty="0" err="1" smtClean="0"/>
              <a:t>oči</a:t>
            </a:r>
            <a:r>
              <a:rPr lang="hr-HR" dirty="0" err="1"/>
              <a:t>učenicima</a:t>
            </a:r>
            <a:r>
              <a:rPr lang="hr-HR" dirty="0"/>
              <a:t> </a:t>
            </a:r>
            <a:r>
              <a:rPr lang="hr-HR" dirty="0" err="1" smtClean="0"/>
              <a:t>tovanje</a:t>
            </a:r>
            <a:r>
              <a:rPr lang="hr-HR" dirty="0" smtClean="0"/>
              <a:t> </a:t>
            </a:r>
            <a:r>
              <a:rPr lang="hr-HR" dirty="0"/>
              <a:t>davatelja usluga u slučaju da su uočeni propusti u realizaciji </a:t>
            </a:r>
            <a:r>
              <a:rPr lang="hr-HR" dirty="0" err="1"/>
              <a:t>izvanučioničke</a:t>
            </a:r>
            <a:r>
              <a:rPr lang="hr-HR" dirty="0"/>
              <a:t> </a:t>
            </a:r>
            <a:r>
              <a:rPr lang="hr-HR" dirty="0" smtClean="0"/>
              <a:t>nastave</a:t>
            </a:r>
          </a:p>
          <a:p>
            <a:r>
              <a:rPr lang="hr-HR" dirty="0" smtClean="0"/>
              <a:t>podnijeti </a:t>
            </a:r>
            <a:r>
              <a:rPr lang="hr-HR" dirty="0"/>
              <a:t>izvješće o godišnjoj realizaciji </a:t>
            </a:r>
            <a:r>
              <a:rPr lang="hr-HR" dirty="0" err="1"/>
              <a:t>izvanučioničke</a:t>
            </a:r>
            <a:r>
              <a:rPr lang="hr-HR" dirty="0"/>
              <a:t> nastave školskom odboru, </a:t>
            </a:r>
            <a:r>
              <a:rPr lang="hr-HR" dirty="0" smtClean="0"/>
              <a:t>vijeću </a:t>
            </a:r>
            <a:r>
              <a:rPr lang="hr-HR" dirty="0"/>
              <a:t>roditelja, učiteljskom vijeću i osnivaču školske ustanove. </a:t>
            </a:r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7086600" y="300317"/>
            <a:ext cx="426602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buClr>
                <a:srgbClr val="F5A408"/>
              </a:buClr>
            </a:pPr>
            <a:r>
              <a:rPr lang="hr-HR" dirty="0" smtClean="0"/>
              <a:t>Prava ravnatelja</a:t>
            </a:r>
            <a:endParaRPr lang="hr-HR" dirty="0"/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>
          <a:xfrm>
            <a:off x="7108682" y="960717"/>
            <a:ext cx="4523024" cy="5601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dirty="0" smtClean="0"/>
              <a:t>tražiti </a:t>
            </a:r>
            <a:r>
              <a:rPr lang="hr-HR" sz="1400" dirty="0"/>
              <a:t>pisano izvješće učitelja o realizaciji svake </a:t>
            </a:r>
            <a:r>
              <a:rPr lang="hr-HR" sz="1400" dirty="0" err="1"/>
              <a:t>izvanučioničke</a:t>
            </a:r>
            <a:r>
              <a:rPr lang="hr-HR" sz="1400" dirty="0"/>
              <a:t> nastave, a u slučaju potrebe tražiti i dopune, </a:t>
            </a:r>
          </a:p>
          <a:p>
            <a:r>
              <a:rPr lang="hr-HR" sz="1400" dirty="0" smtClean="0"/>
              <a:t>uputiti </a:t>
            </a:r>
            <a:r>
              <a:rPr lang="hr-HR" sz="1400" dirty="0"/>
              <a:t>na stručno usavršavanje učitelja koji na temelju izvješća nije ostvario planirane ciljeve i zadaće ili nije postupao u skladu s odredbama ovog Pravilnika, </a:t>
            </a:r>
          </a:p>
          <a:p>
            <a:r>
              <a:rPr lang="hr-HR" sz="1400" dirty="0" smtClean="0"/>
              <a:t>uskratiti </a:t>
            </a:r>
            <a:r>
              <a:rPr lang="hr-HR" sz="1400" dirty="0"/>
              <a:t>nabavu i neopravdane izdatke za nastavna sredstva i pomagala planirana za izvođenje </a:t>
            </a:r>
            <a:r>
              <a:rPr lang="hr-HR" sz="1400" dirty="0" err="1"/>
              <a:t>izvanučioničke</a:t>
            </a:r>
            <a:r>
              <a:rPr lang="hr-HR" sz="1400" dirty="0"/>
              <a:t> nastave, ako nisu u skladu s planiranim aktivnostima, </a:t>
            </a:r>
          </a:p>
          <a:p>
            <a:r>
              <a:rPr lang="pl-PL" sz="1400" dirty="0" smtClean="0"/>
              <a:t>druga </a:t>
            </a:r>
            <a:r>
              <a:rPr lang="pl-PL" sz="1400" dirty="0"/>
              <a:t>prava propisana ovim Pravilnikom. </a:t>
            </a:r>
          </a:p>
        </p:txBody>
      </p:sp>
    </p:spTree>
    <p:extLst>
      <p:ext uri="{BB962C8B-B14F-4D97-AF65-F5344CB8AC3E}">
        <p14:creationId xmlns:p14="http://schemas.microsoft.com/office/powerpoint/2010/main" xmlns="" val="4764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00317"/>
            <a:ext cx="5239372" cy="1320800"/>
          </a:xfrm>
        </p:spPr>
        <p:txBody>
          <a:bodyPr>
            <a:normAutofit/>
          </a:bodyPr>
          <a:lstStyle/>
          <a:p>
            <a:pPr>
              <a:buClr>
                <a:srgbClr val="F5A408"/>
              </a:buClr>
            </a:pPr>
            <a:r>
              <a:rPr lang="hr-HR" sz="3200" dirty="0"/>
              <a:t>Obveze </a:t>
            </a:r>
            <a:r>
              <a:rPr lang="hr-HR" sz="3200" i="1" dirty="0"/>
              <a:t>učiteljskog vijeća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960717"/>
            <a:ext cx="5239372" cy="1365624"/>
          </a:xfrm>
        </p:spPr>
        <p:txBody>
          <a:bodyPr>
            <a:normAutofit/>
          </a:bodyPr>
          <a:lstStyle/>
          <a:p>
            <a:r>
              <a:rPr lang="hr-HR" sz="1600" dirty="0" smtClean="0"/>
              <a:t>razmotriti </a:t>
            </a:r>
            <a:r>
              <a:rPr lang="hr-HR" sz="1600" dirty="0"/>
              <a:t>prijedloge za ostvarivanje </a:t>
            </a:r>
            <a:r>
              <a:rPr lang="hr-HR" sz="1600" dirty="0" err="1"/>
              <a:t>izvanučioničke</a:t>
            </a:r>
            <a:r>
              <a:rPr lang="hr-HR" sz="1600" dirty="0"/>
              <a:t> nastave, </a:t>
            </a:r>
          </a:p>
          <a:p>
            <a:r>
              <a:rPr lang="hr-HR" sz="1600" dirty="0" smtClean="0"/>
              <a:t>analizirati </a:t>
            </a:r>
            <a:r>
              <a:rPr lang="hr-HR" sz="1600" dirty="0"/>
              <a:t>godišnje izvješće o </a:t>
            </a:r>
            <a:r>
              <a:rPr lang="hr-HR" sz="1600" dirty="0" smtClean="0"/>
              <a:t>realizaciji </a:t>
            </a:r>
            <a:r>
              <a:rPr lang="hr-HR" sz="1600" dirty="0" err="1" smtClean="0"/>
              <a:t>izvanučioničke</a:t>
            </a:r>
            <a:r>
              <a:rPr lang="hr-HR" sz="1600" dirty="0" smtClean="0"/>
              <a:t> nastave. </a:t>
            </a:r>
            <a:endParaRPr lang="hr-HR" sz="1600" dirty="0"/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293224" y="300317"/>
            <a:ext cx="505940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buClr>
                <a:srgbClr val="F5A408"/>
              </a:buClr>
            </a:pPr>
            <a:r>
              <a:rPr lang="hr-HR" sz="3200" dirty="0" smtClean="0"/>
              <a:t>Prava </a:t>
            </a:r>
            <a:r>
              <a:rPr lang="hr-HR" sz="3200" i="1" dirty="0"/>
              <a:t>učiteljskog vijeća </a:t>
            </a:r>
            <a:endParaRPr lang="hr-HR" sz="3200" dirty="0"/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>
          <a:xfrm>
            <a:off x="6293224" y="960717"/>
            <a:ext cx="5059404" cy="1365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600" dirty="0" smtClean="0"/>
              <a:t>razmotriti </a:t>
            </a:r>
            <a:r>
              <a:rPr lang="hr-HR" sz="1600" dirty="0"/>
              <a:t>prijedloge za ostvarivanje </a:t>
            </a:r>
            <a:r>
              <a:rPr lang="hr-HR" sz="1600" dirty="0" err="1"/>
              <a:t>izvanučioničke</a:t>
            </a:r>
            <a:r>
              <a:rPr lang="hr-HR" sz="1600" dirty="0"/>
              <a:t> nastave, </a:t>
            </a:r>
          </a:p>
          <a:p>
            <a:r>
              <a:rPr lang="hr-HR" sz="1600" dirty="0" smtClean="0"/>
              <a:t>analizirati </a:t>
            </a:r>
            <a:r>
              <a:rPr lang="hr-HR" sz="1600" dirty="0"/>
              <a:t>godišnje izvješće o realizaciji </a:t>
            </a:r>
            <a:r>
              <a:rPr lang="hr-HR" sz="1600" dirty="0" err="1"/>
              <a:t>izvanučioničke</a:t>
            </a:r>
            <a:r>
              <a:rPr lang="hr-HR" sz="1600" dirty="0"/>
              <a:t> nastave. </a:t>
            </a: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677334" y="2577352"/>
            <a:ext cx="523937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buClr>
                <a:srgbClr val="F5A408"/>
              </a:buClr>
            </a:pPr>
            <a:r>
              <a:rPr lang="hr-HR" sz="3200" dirty="0" smtClean="0"/>
              <a:t>Obveze </a:t>
            </a:r>
            <a:r>
              <a:rPr lang="hr-HR" sz="3200" i="1" dirty="0" smtClean="0"/>
              <a:t>školskog odbora</a:t>
            </a:r>
            <a:endParaRPr lang="hr-HR" sz="3200" dirty="0"/>
          </a:p>
        </p:txBody>
      </p:sp>
      <p:sp>
        <p:nvSpPr>
          <p:cNvPr id="10" name="Rezervirano mjesto sadržaja 2"/>
          <p:cNvSpPr txBox="1">
            <a:spLocks/>
          </p:cNvSpPr>
          <p:nvPr/>
        </p:nvSpPr>
        <p:spPr>
          <a:xfrm>
            <a:off x="677334" y="3237752"/>
            <a:ext cx="5239372" cy="1365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600" dirty="0" smtClean="0"/>
              <a:t>analizirati </a:t>
            </a:r>
            <a:r>
              <a:rPr lang="hr-HR" sz="1600" dirty="0"/>
              <a:t>prijedloge </a:t>
            </a:r>
            <a:r>
              <a:rPr lang="hr-HR" sz="1600" dirty="0" err="1"/>
              <a:t>izvanučioničke</a:t>
            </a:r>
            <a:r>
              <a:rPr lang="hr-HR" sz="1600" dirty="0"/>
              <a:t> nastave i donijeti odluku o njihovoj provedbi prilikom donošenja godišnjeg plana i programa i/ili školskog kurikuluma, u skladu s ovim Pravilnikom </a:t>
            </a:r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6293224" y="2577352"/>
            <a:ext cx="505940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buClr>
                <a:srgbClr val="F5A408"/>
              </a:buClr>
            </a:pPr>
            <a:r>
              <a:rPr lang="hr-HR" sz="3200" dirty="0" smtClean="0"/>
              <a:t>Prava </a:t>
            </a:r>
            <a:r>
              <a:rPr lang="hr-HR" sz="3200" i="1" dirty="0"/>
              <a:t>školskog odbora</a:t>
            </a:r>
            <a:endParaRPr lang="hr-HR" sz="3200" dirty="0"/>
          </a:p>
        </p:txBody>
      </p:sp>
      <p:sp>
        <p:nvSpPr>
          <p:cNvPr id="12" name="Rezervirano mjesto sadržaja 2"/>
          <p:cNvSpPr txBox="1">
            <a:spLocks/>
          </p:cNvSpPr>
          <p:nvPr/>
        </p:nvSpPr>
        <p:spPr>
          <a:xfrm>
            <a:off x="6293224" y="3237752"/>
            <a:ext cx="5059404" cy="13656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600" dirty="0" smtClean="0"/>
              <a:t>odobriti </a:t>
            </a:r>
            <a:r>
              <a:rPr lang="hr-HR" sz="1600" dirty="0" err="1"/>
              <a:t>izvanučioničku</a:t>
            </a:r>
            <a:r>
              <a:rPr lang="hr-HR" sz="1600" dirty="0"/>
              <a:t> nastavu koja se planira izvan granica Republike Hrvatske za </a:t>
            </a:r>
            <a:r>
              <a:rPr lang="hr-HR" sz="1600" dirty="0" smtClean="0"/>
              <a:t>osnovne </a:t>
            </a:r>
            <a:r>
              <a:rPr lang="hr-HR" sz="1600" dirty="0"/>
              <a:t>škole, </a:t>
            </a:r>
          </a:p>
          <a:p>
            <a:r>
              <a:rPr lang="hr-HR" sz="1600" dirty="0" smtClean="0"/>
              <a:t>uskratiti </a:t>
            </a:r>
            <a:r>
              <a:rPr lang="hr-HR" sz="1600" dirty="0" err="1" smtClean="0"/>
              <a:t>izvanučioničku</a:t>
            </a:r>
            <a:r>
              <a:rPr lang="hr-HR" sz="1600" dirty="0" smtClean="0"/>
              <a:t> nastavu koja zbog objektivnih razloga nije bila planirana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xmlns="" val="36138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hr-HR" sz="4000" b="0" i="0" dirty="0" smtClean="0">
                <a:solidFill>
                  <a:srgbClr val="EBEBEB"/>
                </a:solidFill>
                <a:latin typeface="Century Gothic"/>
              </a:rPr>
              <a:t>Pitanja?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5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Izvanučionička</a:t>
            </a:r>
            <a:r>
              <a:rPr lang="hr-HR" dirty="0"/>
              <a:t> nastava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3312" y="1183342"/>
            <a:ext cx="8946541" cy="5266444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i="1" dirty="0" smtClean="0"/>
              <a:t>oblik </a:t>
            </a:r>
            <a:r>
              <a:rPr lang="hr-HR" b="1" i="1" dirty="0"/>
              <a:t>nastave koji podrazumijeva ostvarivanje planiranih programskih sadržaja izvan školske </a:t>
            </a:r>
            <a:r>
              <a:rPr lang="hr-HR" b="1" i="1" dirty="0" smtClean="0"/>
              <a:t>ustanove</a:t>
            </a:r>
          </a:p>
          <a:p>
            <a:pPr marL="0" indent="0">
              <a:buClr>
                <a:srgbClr val="F5A408"/>
              </a:buClr>
              <a:buNone/>
            </a:pPr>
            <a:r>
              <a:rPr lang="hr-HR" sz="2600" b="1" dirty="0" smtClean="0"/>
              <a:t>VRSTE: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 smtClean="0"/>
              <a:t>školski </a:t>
            </a:r>
            <a:r>
              <a:rPr lang="hr-HR" b="1" u="sng" dirty="0"/>
              <a:t>izlet </a:t>
            </a:r>
            <a:r>
              <a:rPr lang="hr-HR" dirty="0" smtClean="0"/>
              <a:t>obuhvaća </a:t>
            </a:r>
            <a:r>
              <a:rPr lang="hr-HR" dirty="0"/>
              <a:t>poludnevni ili cjelodnevni zajednički odlazak učenika i </a:t>
            </a:r>
            <a:r>
              <a:rPr lang="hr-HR" dirty="0" smtClean="0"/>
              <a:t>učitelja u </a:t>
            </a:r>
            <a:r>
              <a:rPr lang="hr-HR" dirty="0"/>
              <a:t>mjesto u kojem je škola ili izvan </a:t>
            </a:r>
            <a:r>
              <a:rPr lang="hr-HR" dirty="0" smtClean="0"/>
              <a:t>njega u </a:t>
            </a:r>
            <a:r>
              <a:rPr lang="hr-HR" dirty="0"/>
              <a:t>svrhu ispunjavanja određenih odgojno-obrazovnih ciljeva i </a:t>
            </a:r>
            <a:r>
              <a:rPr lang="hr-HR" dirty="0" smtClean="0"/>
              <a:t>zadaća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/>
              <a:t>Školska ekskurzija </a:t>
            </a:r>
            <a:r>
              <a:rPr lang="hr-HR" dirty="0" smtClean="0"/>
              <a:t>obuhvaća </a:t>
            </a:r>
            <a:r>
              <a:rPr lang="hr-HR" dirty="0"/>
              <a:t>višednevno putovanje radi posjeta prirodnim, kulturnim, povijesnim, sportskim i tehničkim središtima </a:t>
            </a:r>
            <a:r>
              <a:rPr lang="hr-HR" dirty="0" smtClean="0"/>
              <a:t>u </a:t>
            </a:r>
            <a:r>
              <a:rPr lang="hr-HR" dirty="0"/>
              <a:t>svrhu ispunjavanja određenih odgojno-obrazovnih ciljeva i zadaća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 smtClean="0"/>
              <a:t>Terenska </a:t>
            </a:r>
            <a:r>
              <a:rPr lang="hr-HR" b="1" u="sng" dirty="0"/>
              <a:t>nastava </a:t>
            </a:r>
            <a:r>
              <a:rPr lang="hr-HR" dirty="0"/>
              <a:t>je oblik </a:t>
            </a:r>
            <a:r>
              <a:rPr lang="hr-HR" dirty="0" err="1"/>
              <a:t>izvanučioničke</a:t>
            </a:r>
            <a:r>
              <a:rPr lang="hr-HR" dirty="0"/>
              <a:t> nastave koji se izvodi u izvornoj stvarnosti, s ciljem njenog upoznavanja u kojoj se mogu primjenjivati i istraživačke metode.  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 smtClean="0"/>
              <a:t>Škola </a:t>
            </a:r>
            <a:r>
              <a:rPr lang="hr-HR" b="1" u="sng" dirty="0"/>
              <a:t>u prirodi </a:t>
            </a:r>
            <a:r>
              <a:rPr lang="hr-HR" dirty="0"/>
              <a:t>je oblik višednevne nastave koja se održava izvan mjesta stanovanja u prirodnom odredištu, s odgovarajućim uvjetima prilagođenim učenju i poučavanju u zatvorenome i otvorenome prostoru. U pravilu se organizira za učenike trećega i/ili četvrtoga razreda osnovne škole, odnosno u skladu s razvojnim sposobnostima učenika s teškoćama u razvoju. </a:t>
            </a:r>
            <a:endParaRPr lang="hr-HR" dirty="0" smtClean="0"/>
          </a:p>
          <a:p>
            <a:pPr marL="0" indent="0">
              <a:buClr>
                <a:srgbClr val="F5A408"/>
              </a:buClr>
              <a:buNone/>
            </a:pPr>
            <a:r>
              <a:rPr lang="hr-HR" dirty="0" smtClean="0"/>
              <a:t>Druge </a:t>
            </a:r>
            <a:r>
              <a:rPr lang="hr-HR" dirty="0"/>
              <a:t>odgojno-obrazovne aktivnosti izvan škole su škola plivanja, posjet ili sudjelovanje u kulturnim i sportskim manifestacijama i događajima te druge aktivnosti koje su u funkciji ostvarivanja odgojno-obrazovnih ciljeva i zadaća kulturne i javne djelatnosti školske ustanove.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 smtClean="0"/>
              <a:t>Škola </a:t>
            </a:r>
            <a:r>
              <a:rPr lang="hr-HR" b="1" u="sng" dirty="0"/>
              <a:t>plivanja </a:t>
            </a:r>
            <a:r>
              <a:rPr lang="hr-HR" dirty="0"/>
              <a:t>je specifičan obvezujući </a:t>
            </a:r>
            <a:r>
              <a:rPr lang="hr-HR" dirty="0" smtClean="0"/>
              <a:t>oblik </a:t>
            </a:r>
            <a:r>
              <a:rPr lang="hr-HR" dirty="0"/>
              <a:t>nastave Tjelesne i zdravstvene kulture koji se u pravilu ostvaruje s učenicima drugoga ili trećega razreda osnovne škole.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 smtClean="0"/>
              <a:t>Posjet</a:t>
            </a:r>
            <a:r>
              <a:rPr lang="hr-HR" dirty="0" smtClean="0"/>
              <a:t> </a:t>
            </a:r>
            <a:r>
              <a:rPr lang="hr-HR" dirty="0"/>
              <a:t>je poseban oblik odgojno-obrazovne aktivnosti izvan škole. Izvodi se na lokalitetu od posebne vrijednosti (arheološke, geološke, botaničke…), u ustanovama i institucijama (muzej, galerija, kazalište, kino, tvornica, elektrana, vatrogasna postaja…) i sl. u svrhu ispunjavanja određenih odgojno-obrazovnih ciljeva i zadaća.</a:t>
            </a:r>
            <a:endParaRPr lang="hr-HR" sz="16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72519" cy="1320800"/>
          </a:xfrm>
        </p:spPr>
        <p:txBody>
          <a:bodyPr/>
          <a:lstStyle/>
          <a:p>
            <a:r>
              <a:rPr lang="hr-HR" sz="3600" dirty="0" smtClean="0"/>
              <a:t>Načini ostvarivanja aktivnosti izvan škole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3312" y="1183342"/>
            <a:ext cx="8946541" cy="5065058"/>
          </a:xfrm>
        </p:spPr>
        <p:txBody>
          <a:bodyPr>
            <a:normAutofit/>
          </a:bodyPr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err="1" smtClean="0"/>
              <a:t>Izvanučionička</a:t>
            </a:r>
            <a:r>
              <a:rPr lang="hr-HR" dirty="0" smtClean="0"/>
              <a:t> </a:t>
            </a:r>
            <a:r>
              <a:rPr lang="hr-HR" dirty="0"/>
              <a:t>nastava planira se </a:t>
            </a:r>
            <a:r>
              <a:rPr lang="hr-HR" b="1" u="sng" dirty="0"/>
              <a:t>godišnjim planom i programom rada školske ustanove i/ili školskim kurikulumom </a:t>
            </a:r>
            <a:r>
              <a:rPr lang="hr-HR" dirty="0"/>
              <a:t>za svaki razred/razredni odjel/odgojno- obrazovnu </a:t>
            </a:r>
            <a:r>
              <a:rPr lang="hr-HR" dirty="0" smtClean="0"/>
              <a:t>skupinu.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Pravo </a:t>
            </a:r>
            <a:r>
              <a:rPr lang="hr-HR" b="1" dirty="0"/>
              <a:t>predlaganja </a:t>
            </a:r>
            <a:r>
              <a:rPr lang="hr-HR" dirty="0" err="1"/>
              <a:t>izvanučioničke</a:t>
            </a:r>
            <a:r>
              <a:rPr lang="hr-HR" dirty="0"/>
              <a:t> </a:t>
            </a:r>
            <a:r>
              <a:rPr lang="hr-HR" dirty="0" smtClean="0"/>
              <a:t>nastave za </a:t>
            </a:r>
            <a:r>
              <a:rPr lang="hr-HR" dirty="0"/>
              <a:t>učenike </a:t>
            </a:r>
            <a:r>
              <a:rPr lang="hr-HR" dirty="0" smtClean="0"/>
              <a:t>u </a:t>
            </a:r>
            <a:r>
              <a:rPr lang="hr-HR" dirty="0"/>
              <a:t>dogovoru s učenicima i roditeljima ima </a:t>
            </a:r>
            <a:r>
              <a:rPr lang="hr-HR" b="1" dirty="0"/>
              <a:t>učitelj, stručni suradnik, ravnatelj školske ustanove i </a:t>
            </a:r>
            <a:r>
              <a:rPr lang="hr-HR" b="1" dirty="0" smtClean="0"/>
              <a:t>roditelj</a:t>
            </a:r>
            <a:endParaRPr lang="hr-HR" b="1" dirty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Godišnjim </a:t>
            </a:r>
            <a:r>
              <a:rPr lang="hr-HR" dirty="0"/>
              <a:t>planom i programom rada i/ili školskim kurikulumom utvrđuje se odredište, okvirno vrijeme realizacije, vrijeme trajanja, nositelji realizacije, način realizacije i vrednovanja te potrebna financijska sredstva za realizaciju </a:t>
            </a:r>
            <a:r>
              <a:rPr lang="hr-HR" dirty="0" err="1"/>
              <a:t>izvanučioničke</a:t>
            </a:r>
            <a:r>
              <a:rPr lang="hr-HR" dirty="0"/>
              <a:t> nastave za svaki razred.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Iznimno</a:t>
            </a:r>
            <a:r>
              <a:rPr lang="hr-HR" dirty="0"/>
              <a:t>, ako zbog opravdanih razloga na početku školske godine pojedina </a:t>
            </a:r>
            <a:r>
              <a:rPr lang="hr-HR" b="1" u="sng" dirty="0" err="1"/>
              <a:t>izvanučionička</a:t>
            </a:r>
            <a:r>
              <a:rPr lang="hr-HR" b="1" u="sng" dirty="0"/>
              <a:t> nastava nije </a:t>
            </a:r>
            <a:r>
              <a:rPr lang="hr-HR" b="1" u="sng" dirty="0" smtClean="0"/>
              <a:t>planirana </a:t>
            </a:r>
            <a:r>
              <a:rPr lang="hr-HR" b="1" u="sng" dirty="0"/>
              <a:t>ili dođe do promjena</a:t>
            </a:r>
            <a:r>
              <a:rPr lang="hr-HR" dirty="0"/>
              <a:t>, naknadnu odluku o njezinoj pripremi i provedbi </a:t>
            </a:r>
            <a:r>
              <a:rPr lang="hr-HR" b="1" u="sng" dirty="0" smtClean="0"/>
              <a:t>uz </a:t>
            </a:r>
            <a:r>
              <a:rPr lang="hr-HR" b="1" u="sng" dirty="0"/>
              <a:t>mišljenje vijeća roditelja donosi </a:t>
            </a:r>
            <a:r>
              <a:rPr lang="hr-HR" b="1" u="sng" dirty="0" smtClean="0"/>
              <a:t>školski odbor 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err="1" smtClean="0"/>
              <a:t>Izvanučionička</a:t>
            </a:r>
            <a:r>
              <a:rPr lang="hr-HR" dirty="0" smtClean="0"/>
              <a:t> nastava čija </a:t>
            </a:r>
            <a:r>
              <a:rPr lang="hr-HR" dirty="0"/>
              <a:t>je </a:t>
            </a:r>
            <a:r>
              <a:rPr lang="hr-HR" b="1" u="sng" dirty="0"/>
              <a:t>realizacija  planirana za rujan tekuće školske godine </a:t>
            </a:r>
            <a:r>
              <a:rPr lang="hr-HR" dirty="0"/>
              <a:t>može se </a:t>
            </a:r>
            <a:r>
              <a:rPr lang="hr-HR" b="1" u="sng" dirty="0"/>
              <a:t>uz suglasnost školskoga odbora</a:t>
            </a:r>
            <a:r>
              <a:rPr lang="hr-HR" dirty="0"/>
              <a:t> realizirati prije donošenja godišnjega plana i programa i/ili školskoga kurikuluma.  </a:t>
            </a:r>
          </a:p>
        </p:txBody>
      </p:sp>
      <p:sp>
        <p:nvSpPr>
          <p:cNvPr id="7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7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54495" cy="1320800"/>
          </a:xfrm>
        </p:spPr>
        <p:txBody>
          <a:bodyPr/>
          <a:lstStyle/>
          <a:p>
            <a:r>
              <a:rPr lang="hr-HR" sz="3600" dirty="0" smtClean="0"/>
              <a:t>Načini ostvarivanja aktivnosti izvan škole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3312" y="1183342"/>
            <a:ext cx="8946541" cy="5065058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Razrednik</a:t>
            </a:r>
            <a:r>
              <a:rPr lang="hr-HR" dirty="0" smtClean="0"/>
              <a:t> </a:t>
            </a:r>
            <a:r>
              <a:rPr lang="hr-HR" dirty="0"/>
              <a:t>je na početku školske godine, prije donošenja školskog kurikuluma i godišnjeg plana i programa </a:t>
            </a:r>
            <a:r>
              <a:rPr lang="hr-HR" b="1" u="sng" dirty="0"/>
              <a:t>dužan roditelje obavijestiti o predloženom planu </a:t>
            </a:r>
            <a:r>
              <a:rPr lang="hr-HR" b="1" u="sng" dirty="0" err="1"/>
              <a:t>izvanučioničke</a:t>
            </a:r>
            <a:r>
              <a:rPr lang="hr-HR" b="1" u="sng" dirty="0"/>
              <a:t> nastave</a:t>
            </a:r>
            <a:r>
              <a:rPr lang="hr-HR" dirty="0"/>
              <a:t> te drugih odgojno-obrazovnih aktivnosti izvan škole koje je unaprijed moguće planirati.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Školska </a:t>
            </a:r>
            <a:r>
              <a:rPr lang="hr-HR" b="1" dirty="0"/>
              <a:t>ustanova </a:t>
            </a:r>
            <a:r>
              <a:rPr lang="hr-HR" dirty="0"/>
              <a:t>dužna je </a:t>
            </a:r>
            <a:r>
              <a:rPr lang="hr-HR" b="1" u="sng" dirty="0"/>
              <a:t>od roditelja zatražiti pisanu suglasnost </a:t>
            </a:r>
            <a:r>
              <a:rPr lang="hr-HR" dirty="0"/>
              <a:t>za sudjelovanje djeteta u </a:t>
            </a:r>
            <a:r>
              <a:rPr lang="hr-HR" dirty="0" err="1"/>
              <a:t>izvanučioničkoj</a:t>
            </a:r>
            <a:r>
              <a:rPr lang="hr-HR" dirty="0"/>
              <a:t> nastavi </a:t>
            </a:r>
            <a:r>
              <a:rPr lang="hr-HR" b="1" u="sng" dirty="0" smtClean="0"/>
              <a:t>najmanje </a:t>
            </a:r>
            <a:r>
              <a:rPr lang="hr-HR" b="1" u="sng" dirty="0"/>
              <a:t>sedam dana prije njezina izvođenja. </a:t>
            </a:r>
            <a:endParaRPr lang="hr-HR" b="1" u="sng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Za </a:t>
            </a:r>
            <a:r>
              <a:rPr lang="hr-HR" b="1" dirty="0"/>
              <a:t>posjet ili sudjelovanje u kulturnim i sportskim manifestacijama </a:t>
            </a:r>
            <a:r>
              <a:rPr lang="hr-HR" dirty="0"/>
              <a:t>i događajima te drugim aktivnostima koje su u funkciji ostvarivanja odgojno-obrazovnih ciljeva i zadaća kulturne i javne djelatnosti školske ustanove </a:t>
            </a:r>
            <a:r>
              <a:rPr lang="hr-HR" b="1" u="sng" dirty="0"/>
              <a:t>potrebno je zatražiti pisanu suglasnost roditelja tri dana prije njegova </a:t>
            </a:r>
            <a:r>
              <a:rPr lang="hr-HR" b="1" u="sng" dirty="0" smtClean="0"/>
              <a:t>izvođenja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 </a:t>
            </a:r>
            <a:r>
              <a:rPr lang="hr-HR" dirty="0"/>
              <a:t>slučaju da se planira dvodnevni ili višednevni posjet </a:t>
            </a:r>
            <a:r>
              <a:rPr lang="hr-HR" dirty="0" smtClean="0"/>
              <a:t>potrebno je tražiti </a:t>
            </a:r>
            <a:r>
              <a:rPr lang="hr-HR" dirty="0"/>
              <a:t>pisanu suglasnost </a:t>
            </a:r>
            <a:r>
              <a:rPr lang="hr-HR" dirty="0" smtClean="0"/>
              <a:t>roditelja </a:t>
            </a:r>
            <a:r>
              <a:rPr lang="hr-HR" dirty="0"/>
              <a:t>najmanje sedam dana prije njezina izvođenja</a:t>
            </a:r>
            <a:r>
              <a:rPr lang="hr-HR" dirty="0" smtClean="0"/>
              <a:t>. 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 smtClean="0"/>
              <a:t>Pisana </a:t>
            </a:r>
            <a:r>
              <a:rPr lang="hr-HR" b="1" u="sng" dirty="0"/>
              <a:t>suglasnost roditelja nije potrebna za</a:t>
            </a:r>
            <a:r>
              <a:rPr lang="hr-HR" dirty="0"/>
              <a:t>: </a:t>
            </a:r>
            <a:endParaRPr lang="hr-HR" dirty="0" smtClean="0"/>
          </a:p>
          <a:p>
            <a:pPr marL="0" indent="0">
              <a:buClr>
                <a:srgbClr val="F5A408"/>
              </a:buClr>
              <a:buNone/>
            </a:pPr>
            <a:r>
              <a:rPr lang="hr-HR" dirty="0"/>
              <a:t>	</a:t>
            </a:r>
            <a:r>
              <a:rPr lang="hr-HR" dirty="0" smtClean="0"/>
              <a:t>– </a:t>
            </a:r>
            <a:r>
              <a:rPr lang="hr-HR" dirty="0"/>
              <a:t>odlazak na nastavu izvan škole koja je dio praktične nastave za učenike </a:t>
            </a:r>
            <a:r>
              <a:rPr lang="hr-HR" dirty="0" smtClean="0"/>
              <a:t>		strukovnih </a:t>
            </a:r>
            <a:r>
              <a:rPr lang="hr-HR" dirty="0"/>
              <a:t>škola,  </a:t>
            </a:r>
            <a:endParaRPr lang="hr-HR" dirty="0" smtClean="0"/>
          </a:p>
          <a:p>
            <a:pPr marL="0" indent="0">
              <a:buClr>
                <a:srgbClr val="F5A408"/>
              </a:buClr>
              <a:buNone/>
            </a:pPr>
            <a:r>
              <a:rPr lang="hr-HR" dirty="0"/>
              <a:t>	</a:t>
            </a:r>
            <a:r>
              <a:rPr lang="hr-HR" dirty="0" smtClean="0"/>
              <a:t>– </a:t>
            </a:r>
            <a:r>
              <a:rPr lang="hr-HR" dirty="0"/>
              <a:t>odlazak na predstave, koncerte i sl. koji se za učenike organiziraju na temelju </a:t>
            </a:r>
            <a:r>
              <a:rPr lang="hr-HR" dirty="0" smtClean="0"/>
              <a:t>	godišnje </a:t>
            </a:r>
            <a:r>
              <a:rPr lang="hr-HR" dirty="0"/>
              <a:t>ili druge vrste pretplate, a za koje je škola dužna na internetskim </a:t>
            </a:r>
            <a:r>
              <a:rPr lang="hr-HR" dirty="0" smtClean="0"/>
              <a:t>	stranicama </a:t>
            </a:r>
            <a:r>
              <a:rPr lang="hr-HR" dirty="0"/>
              <a:t>istaknuti obavijest o vremenu održavanja svake pojedine </a:t>
            </a:r>
            <a:r>
              <a:rPr lang="hr-HR" dirty="0" smtClean="0"/>
              <a:t>	predstave</a:t>
            </a:r>
            <a:r>
              <a:rPr lang="hr-HR" dirty="0"/>
              <a:t>, koncerta i sl.. </a:t>
            </a:r>
            <a:endParaRPr lang="hr-HR" sz="1600" dirty="0"/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7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F5A408"/>
              </a:buClr>
            </a:pPr>
            <a:r>
              <a:rPr lang="hr-HR" sz="3600" dirty="0" err="1" smtClean="0"/>
              <a:t>Izvanučionička</a:t>
            </a:r>
            <a:r>
              <a:rPr lang="hr-HR" sz="3600" dirty="0" smtClean="0"/>
              <a:t> nastava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3312" y="1223683"/>
            <a:ext cx="9385394" cy="5471031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može </a:t>
            </a:r>
            <a:r>
              <a:rPr lang="hr-HR" dirty="0"/>
              <a:t>biti </a:t>
            </a:r>
            <a:r>
              <a:rPr lang="hr-HR" b="1" dirty="0"/>
              <a:t>poludnevna, dnevna ili višednevna</a:t>
            </a:r>
            <a:r>
              <a:rPr lang="hr-HR" dirty="0"/>
              <a:t>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može </a:t>
            </a:r>
            <a:r>
              <a:rPr lang="hr-HR" dirty="0"/>
              <a:t>se ostvarivati u mjestu </a:t>
            </a:r>
            <a:r>
              <a:rPr lang="hr-HR" dirty="0" smtClean="0"/>
              <a:t>stanovanja, </a:t>
            </a:r>
            <a:r>
              <a:rPr lang="hr-HR" dirty="0"/>
              <a:t>drugom dijelu Republike Hrvatske ili u </a:t>
            </a:r>
            <a:r>
              <a:rPr lang="hr-HR" dirty="0" smtClean="0"/>
              <a:t>inozemstvu. </a:t>
            </a:r>
            <a:r>
              <a:rPr lang="hr-HR" dirty="0"/>
              <a:t>Mjesto ostvarivanja i trajanje </a:t>
            </a:r>
            <a:r>
              <a:rPr lang="hr-HR" dirty="0" smtClean="0"/>
              <a:t>mora </a:t>
            </a:r>
            <a:r>
              <a:rPr lang="hr-HR" dirty="0"/>
              <a:t>biti usklađeno s dobi učenika i </a:t>
            </a:r>
            <a:r>
              <a:rPr lang="hr-HR" dirty="0" smtClean="0"/>
              <a:t>nastavnim </a:t>
            </a:r>
            <a:r>
              <a:rPr lang="hr-HR" dirty="0"/>
              <a:t>planom i </a:t>
            </a:r>
            <a:r>
              <a:rPr lang="hr-HR" dirty="0" smtClean="0"/>
              <a:t>programom.   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Višednevna </a:t>
            </a:r>
            <a:r>
              <a:rPr lang="hr-HR" b="1" dirty="0" err="1" smtClean="0"/>
              <a:t>izvanučionička</a:t>
            </a:r>
            <a:r>
              <a:rPr lang="hr-HR" b="1" dirty="0" smtClean="0"/>
              <a:t> nastava </a:t>
            </a:r>
            <a:r>
              <a:rPr lang="hr-HR" dirty="0" smtClean="0"/>
              <a:t>mora se ugovarati </a:t>
            </a:r>
            <a:r>
              <a:rPr lang="hr-HR" dirty="0"/>
              <a:t>minimalno na </a:t>
            </a:r>
            <a:r>
              <a:rPr lang="hr-HR" b="1" u="sng" dirty="0"/>
              <a:t>bazi polupansiona </a:t>
            </a:r>
            <a:endParaRPr lang="hr-HR" b="1" u="sng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Za </a:t>
            </a:r>
            <a:r>
              <a:rPr lang="hr-HR" b="1" dirty="0"/>
              <a:t>učenike osnovne škole organizira se na području Republike </a:t>
            </a:r>
            <a:r>
              <a:rPr lang="hr-HR" b="1" dirty="0" smtClean="0"/>
              <a:t>Hrvatske</a:t>
            </a:r>
            <a:r>
              <a:rPr lang="hr-HR" dirty="0" smtClean="0"/>
              <a:t> te Iznimno može </a:t>
            </a:r>
            <a:r>
              <a:rPr lang="hr-HR" dirty="0"/>
              <a:t>se organizirati i u inozemstvu, uz pisanu suglasnost roditelja i odluku školskog odbora. 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U </a:t>
            </a:r>
            <a:r>
              <a:rPr lang="hr-HR" b="1" dirty="0"/>
              <a:t>pravilu se ostvaruje u nastavne </a:t>
            </a:r>
            <a:r>
              <a:rPr lang="hr-HR" b="1" dirty="0" smtClean="0"/>
              <a:t>dane</a:t>
            </a:r>
            <a:r>
              <a:rPr lang="hr-HR" dirty="0" smtClean="0"/>
              <a:t>, a ako </a:t>
            </a:r>
            <a:r>
              <a:rPr lang="hr-HR" dirty="0"/>
              <a:t>se </a:t>
            </a:r>
            <a:r>
              <a:rPr lang="hr-HR" dirty="0" smtClean="0"/>
              <a:t>planira </a:t>
            </a:r>
            <a:r>
              <a:rPr lang="hr-HR" dirty="0"/>
              <a:t>u vrijeme učeničkog odmora ili blagdana, škola je dužna voditi računa o poštivanju vjerskih i drugih prava učenika</a:t>
            </a:r>
            <a:r>
              <a:rPr lang="hr-HR" dirty="0" smtClean="0"/>
              <a:t>.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 trajanju </a:t>
            </a:r>
            <a:r>
              <a:rPr lang="hr-HR" b="1" u="sng" dirty="0" smtClean="0"/>
              <a:t>do šest sunčanih sati može se organizirati za sve učenike bez obzira na dob</a:t>
            </a:r>
            <a:r>
              <a:rPr lang="hr-HR" dirty="0" smtClean="0"/>
              <a:t>. </a:t>
            </a:r>
            <a:endParaRPr lang="hr-HR" dirty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Za </a:t>
            </a:r>
            <a:r>
              <a:rPr lang="hr-HR" dirty="0"/>
              <a:t>učenike </a:t>
            </a:r>
            <a:r>
              <a:rPr lang="hr-HR" b="1" u="sng" dirty="0" smtClean="0"/>
              <a:t>od </a:t>
            </a:r>
            <a:r>
              <a:rPr lang="hr-HR" b="1" u="sng" dirty="0"/>
              <a:t>trećega razreda osnovne škole do završnoga razreda srednje škole </a:t>
            </a:r>
            <a:r>
              <a:rPr lang="hr-HR" dirty="0"/>
              <a:t>može se organizirati i </a:t>
            </a:r>
            <a:r>
              <a:rPr lang="hr-HR" b="1" u="sng" dirty="0"/>
              <a:t>cjelodnevna ili višednevna </a:t>
            </a:r>
            <a:r>
              <a:rPr lang="hr-HR" b="1" u="sng" dirty="0" err="1"/>
              <a:t>izvanučionička</a:t>
            </a:r>
            <a:r>
              <a:rPr lang="hr-HR" b="1" u="sng" dirty="0"/>
              <a:t> nastava</a:t>
            </a:r>
            <a:r>
              <a:rPr lang="hr-HR" dirty="0"/>
              <a:t>. </a:t>
            </a:r>
            <a:r>
              <a:rPr lang="hr-HR" dirty="0" smtClean="0"/>
              <a:t>Iznimno u </a:t>
            </a:r>
            <a:r>
              <a:rPr lang="hr-HR" dirty="0"/>
              <a:t>školama s manjim brojem učenika može se organizirati i cjelodnevna ili višednevna </a:t>
            </a:r>
            <a:r>
              <a:rPr lang="hr-HR" dirty="0" err="1"/>
              <a:t>izvanučionička</a:t>
            </a:r>
            <a:r>
              <a:rPr lang="hr-HR" dirty="0"/>
              <a:t> nastava </a:t>
            </a:r>
            <a:r>
              <a:rPr lang="hr-HR" dirty="0" smtClean="0"/>
              <a:t>i </a:t>
            </a:r>
            <a:r>
              <a:rPr lang="hr-HR" dirty="0"/>
              <a:t>za učenike od I. do III. razreda osnovne škole. 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Višednevna </a:t>
            </a:r>
            <a:r>
              <a:rPr lang="hr-HR" b="1" dirty="0" err="1"/>
              <a:t>izvanučionička</a:t>
            </a:r>
            <a:r>
              <a:rPr lang="hr-HR" b="1" dirty="0"/>
              <a:t> nastava </a:t>
            </a:r>
            <a:r>
              <a:rPr lang="hr-HR" dirty="0"/>
              <a:t>može za učenike osnovne škole </a:t>
            </a:r>
            <a:r>
              <a:rPr lang="hr-HR" b="1" u="sng" dirty="0"/>
              <a:t>trajati do pet nastavnih dana</a:t>
            </a:r>
            <a:r>
              <a:rPr lang="hr-HR" dirty="0"/>
              <a:t>, a za učenike srednje škole </a:t>
            </a:r>
            <a:r>
              <a:rPr lang="hr-HR" b="1" u="sng" dirty="0"/>
              <a:t>do sedam nastavnih </a:t>
            </a:r>
            <a:r>
              <a:rPr lang="hr-HR" b="1" u="sng" dirty="0" smtClean="0"/>
              <a:t>dana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 </a:t>
            </a:r>
            <a:r>
              <a:rPr lang="hr-HR" dirty="0"/>
              <a:t>pravilu se višednevna </a:t>
            </a:r>
            <a:r>
              <a:rPr lang="hr-HR" dirty="0" err="1"/>
              <a:t>izvanučionička</a:t>
            </a:r>
            <a:r>
              <a:rPr lang="hr-HR" dirty="0"/>
              <a:t> nastava organizira za učenike III. i IV. razreda osnovne škole kao škola u prirodi te za učenike završnih razreda osnovne i srednje škole kao školska ekskurzija ili višednevna terenska nastava. </a:t>
            </a:r>
            <a:endParaRPr lang="hr-HR" dirty="0" smtClean="0"/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2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F5A408"/>
              </a:buClr>
            </a:pPr>
            <a:r>
              <a:rPr lang="hr-HR" sz="3600" dirty="0" err="1" smtClean="0"/>
              <a:t>Izvanučionička</a:t>
            </a:r>
            <a:r>
              <a:rPr lang="hr-HR" sz="3600" dirty="0" smtClean="0"/>
              <a:t> nastava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3312" y="1223683"/>
            <a:ext cx="9385394" cy="5204011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/>
              <a:t>Za realizaciju </a:t>
            </a:r>
            <a:r>
              <a:rPr lang="hr-HR" dirty="0"/>
              <a:t>svih oblika </a:t>
            </a:r>
            <a:r>
              <a:rPr lang="hr-HR" dirty="0" err="1"/>
              <a:t>izvanučioničke</a:t>
            </a:r>
            <a:r>
              <a:rPr lang="hr-HR" dirty="0"/>
              <a:t> nastave potre</a:t>
            </a:r>
            <a:r>
              <a:rPr lang="hr-HR" b="1" u="sng" dirty="0"/>
              <a:t>bna je pisana suglasnost dvije trećine roditelja</a:t>
            </a:r>
            <a:r>
              <a:rPr lang="hr-HR" dirty="0"/>
              <a:t> učenika </a:t>
            </a:r>
            <a:r>
              <a:rPr lang="hr-HR" dirty="0" smtClean="0"/>
              <a:t>odgojno-obrazovne </a:t>
            </a:r>
            <a:r>
              <a:rPr lang="hr-HR" dirty="0"/>
              <a:t>skupine.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Ako </a:t>
            </a:r>
            <a:r>
              <a:rPr lang="hr-HR" dirty="0"/>
              <a:t>je </a:t>
            </a:r>
            <a:r>
              <a:rPr lang="hr-HR" b="1" u="sng" dirty="0"/>
              <a:t>za ostvarivanje ciljeva nastavnoga programa ili kurikuluma </a:t>
            </a:r>
            <a:r>
              <a:rPr lang="hr-HR" dirty="0"/>
              <a:t>predviđeno provođenje </a:t>
            </a:r>
            <a:r>
              <a:rPr lang="hr-HR" dirty="0" err="1"/>
              <a:t>izvanučioničke</a:t>
            </a:r>
            <a:r>
              <a:rPr lang="hr-HR" dirty="0"/>
              <a:t> nastave ili druge odgojno-obrazovne aktivnosti izvan škole, iste su </a:t>
            </a:r>
            <a:r>
              <a:rPr lang="hr-HR" b="1" u="sng" dirty="0"/>
              <a:t>u pravilu obvezne za sve učitelje i učenike osnovne ili srednje škole </a:t>
            </a:r>
            <a:r>
              <a:rPr lang="hr-HR" dirty="0"/>
              <a:t>izuzev za one koji zbog zdravstvenih razloga u istima ne mogu ili temeljem Ustavom i drugim propisima zajamčenih prava i sloboda nisu obvezni sudjelovati.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 err="1" smtClean="0"/>
              <a:t>Izvanučioničku</a:t>
            </a:r>
            <a:r>
              <a:rPr lang="hr-HR" b="1" u="sng" dirty="0" smtClean="0"/>
              <a:t> </a:t>
            </a:r>
            <a:r>
              <a:rPr lang="hr-HR" b="1" u="sng" dirty="0"/>
              <a:t>nastavu u pravilu planira i organizira </a:t>
            </a:r>
            <a:r>
              <a:rPr lang="hr-HR" b="1" u="sng" dirty="0" smtClean="0"/>
              <a:t>razrednik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Učitelj </a:t>
            </a:r>
            <a:r>
              <a:rPr lang="hr-HR" b="1" dirty="0"/>
              <a:t>ili stručnih suradnik koji planira</a:t>
            </a:r>
            <a:r>
              <a:rPr lang="hr-HR" dirty="0"/>
              <a:t>, dogovara i organizira </a:t>
            </a:r>
            <a:r>
              <a:rPr lang="hr-HR" dirty="0" err="1"/>
              <a:t>izvanučioničku</a:t>
            </a:r>
            <a:r>
              <a:rPr lang="hr-HR" dirty="0"/>
              <a:t> nastavu </a:t>
            </a:r>
            <a:r>
              <a:rPr lang="hr-HR" b="1" u="sng" dirty="0"/>
              <a:t>imenuje se učiteljem </a:t>
            </a:r>
            <a:r>
              <a:rPr lang="hr-HR" b="1" u="sng" dirty="0" smtClean="0"/>
              <a:t>voditeljem </a:t>
            </a:r>
            <a:r>
              <a:rPr lang="hr-HR" dirty="0" smtClean="0"/>
              <a:t>(</a:t>
            </a:r>
            <a:r>
              <a:rPr lang="hr-HR" dirty="0"/>
              <a:t>Za voditelja se imenuje samo jedan učitelj ili stručni </a:t>
            </a:r>
            <a:r>
              <a:rPr lang="hr-HR" dirty="0" smtClean="0"/>
              <a:t>suradnik</a:t>
            </a:r>
            <a:r>
              <a:rPr lang="hr-HR" dirty="0"/>
              <a:t>)</a:t>
            </a:r>
            <a:r>
              <a:rPr lang="hr-HR" dirty="0" smtClean="0"/>
              <a:t>, </a:t>
            </a:r>
            <a:r>
              <a:rPr lang="hr-HR" dirty="0"/>
              <a:t>a </a:t>
            </a:r>
            <a:r>
              <a:rPr lang="hr-HR" b="1" dirty="0" smtClean="0"/>
              <a:t>drugi </a:t>
            </a:r>
            <a:r>
              <a:rPr lang="hr-HR" b="1" dirty="0"/>
              <a:t>učitelji ili stručni suradnici </a:t>
            </a:r>
            <a:r>
              <a:rPr lang="hr-HR" dirty="0"/>
              <a:t>u pratnji </a:t>
            </a:r>
            <a:r>
              <a:rPr lang="hr-HR" b="1" u="sng" dirty="0"/>
              <a:t>imenuju se učiteljima </a:t>
            </a:r>
            <a:r>
              <a:rPr lang="hr-HR" b="1" u="sng" dirty="0" smtClean="0"/>
              <a:t>pratiteljima</a:t>
            </a:r>
            <a:r>
              <a:rPr lang="hr-HR" dirty="0" smtClean="0"/>
              <a:t> (</a:t>
            </a:r>
            <a:r>
              <a:rPr lang="hr-HR" dirty="0"/>
              <a:t>mora biti član razrednog vijeća razreda ili stručni suradnik školske ustanove. Iznimno, može biti i učitelj </a:t>
            </a:r>
            <a:r>
              <a:rPr lang="hr-HR" dirty="0" smtClean="0"/>
              <a:t>koji </a:t>
            </a:r>
            <a:r>
              <a:rPr lang="hr-HR" dirty="0"/>
              <a:t>može sudjelovati u ostvarivanju predviđenih aktivnosti za </a:t>
            </a:r>
            <a:r>
              <a:rPr lang="hr-HR" dirty="0" smtClean="0"/>
              <a:t>učenike</a:t>
            </a:r>
            <a:r>
              <a:rPr lang="hr-HR" dirty="0"/>
              <a:t>)</a:t>
            </a:r>
            <a:r>
              <a:rPr lang="hr-HR" dirty="0" smtClean="0"/>
              <a:t>. </a:t>
            </a:r>
            <a:endParaRPr lang="hr-HR" dirty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Ako </a:t>
            </a:r>
            <a:r>
              <a:rPr lang="hr-HR" dirty="0"/>
              <a:t>učitelj voditelj </a:t>
            </a:r>
            <a:r>
              <a:rPr lang="hr-HR" dirty="0" err="1"/>
              <a:t>izvanučioničke</a:t>
            </a:r>
            <a:r>
              <a:rPr lang="hr-HR" dirty="0"/>
              <a:t> nastave nije razrednik, </a:t>
            </a:r>
            <a:r>
              <a:rPr lang="hr-HR" b="1" dirty="0"/>
              <a:t>razrednik je dužan pomoći učitelju voditelju u pripremi </a:t>
            </a:r>
            <a:r>
              <a:rPr lang="hr-HR" b="1" dirty="0" smtClean="0"/>
              <a:t>te </a:t>
            </a:r>
            <a:r>
              <a:rPr lang="hr-HR" b="1" dirty="0"/>
              <a:t>sudjelovati u realizaciji</a:t>
            </a:r>
            <a:r>
              <a:rPr lang="hr-HR" dirty="0"/>
              <a:t> kao učitelj pratitelj.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Za </a:t>
            </a:r>
            <a:r>
              <a:rPr lang="hr-HR" dirty="0"/>
              <a:t>svaki oblik </a:t>
            </a:r>
            <a:r>
              <a:rPr lang="hr-HR" dirty="0" err="1"/>
              <a:t>izvanučioničke</a:t>
            </a:r>
            <a:r>
              <a:rPr lang="hr-HR" dirty="0"/>
              <a:t> nastave učitelj voditelj izrađuje izvedbeni plan i program s odgojno-obrazovnim ciljevima, ishodima učenja, tijekom aktivnosti te načinima praćenja i vrednovanja ostvarenih ciljeva i ishoda. </a:t>
            </a:r>
            <a:r>
              <a:rPr lang="hr-HR" dirty="0" smtClean="0"/>
              <a:t>Realizirani </a:t>
            </a:r>
            <a:r>
              <a:rPr lang="hr-HR" dirty="0"/>
              <a:t>oblici </a:t>
            </a:r>
            <a:r>
              <a:rPr lang="hr-HR" dirty="0" err="1"/>
              <a:t>izvanučioničke</a:t>
            </a:r>
            <a:r>
              <a:rPr lang="hr-HR" dirty="0"/>
              <a:t> nastave upisuju se u odgovarajuću pedagošku dokumentaciju i evidenciju. </a:t>
            </a:r>
            <a:endParaRPr lang="hr-HR" dirty="0" smtClean="0"/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4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F5A408"/>
              </a:buClr>
            </a:pPr>
            <a:r>
              <a:rPr lang="hr-HR" sz="3600" dirty="0" err="1" smtClean="0"/>
              <a:t>Izvanučionička</a:t>
            </a:r>
            <a:r>
              <a:rPr lang="hr-HR" sz="3600" dirty="0" smtClean="0"/>
              <a:t> nastava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3312" y="1223683"/>
            <a:ext cx="9385394" cy="5204011"/>
          </a:xfrm>
        </p:spPr>
        <p:txBody>
          <a:bodyPr>
            <a:normAutofit/>
          </a:bodyPr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/>
              <a:t> Za ostvarivanje </a:t>
            </a:r>
            <a:r>
              <a:rPr lang="hr-HR" dirty="0" err="1"/>
              <a:t>izvanučioničke</a:t>
            </a:r>
            <a:r>
              <a:rPr lang="hr-HR" dirty="0"/>
              <a:t> nastave </a:t>
            </a:r>
            <a:r>
              <a:rPr lang="hr-HR" b="1" u="sng" dirty="0"/>
              <a:t>odgovorni su učitelj voditelj, učitelj pratitelj i ravnatelj školske ustanove</a:t>
            </a:r>
            <a:r>
              <a:rPr lang="hr-HR" dirty="0"/>
              <a:t>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Uz </a:t>
            </a:r>
            <a:r>
              <a:rPr lang="hr-HR" b="1" dirty="0"/>
              <a:t>učitelja voditelja</a:t>
            </a:r>
            <a:r>
              <a:rPr lang="hr-HR" dirty="0"/>
              <a:t> za svaku </a:t>
            </a:r>
            <a:r>
              <a:rPr lang="hr-HR" dirty="0" err="1"/>
              <a:t>izvanučioničku</a:t>
            </a:r>
            <a:r>
              <a:rPr lang="hr-HR" dirty="0"/>
              <a:t> nastavu </a:t>
            </a:r>
            <a:r>
              <a:rPr lang="hr-HR" b="1" u="sng" dirty="0"/>
              <a:t>potrebno je imenovati učitelja pratitelja</a:t>
            </a:r>
            <a:r>
              <a:rPr lang="hr-HR" dirty="0"/>
              <a:t>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Za </a:t>
            </a:r>
            <a:r>
              <a:rPr lang="hr-HR" b="1" dirty="0"/>
              <a:t>učenike s teškoćama </a:t>
            </a:r>
            <a:r>
              <a:rPr lang="hr-HR" b="1" u="sng" dirty="0"/>
              <a:t>pratnja se organizira</a:t>
            </a:r>
            <a:r>
              <a:rPr lang="hr-HR" dirty="0"/>
              <a:t> u skladu s odredbama Državnog pedagoškog standarda osnovnoškolskog odgoja i obrazovanja.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Za </a:t>
            </a:r>
            <a:r>
              <a:rPr lang="hr-HR" dirty="0"/>
              <a:t>druge od</a:t>
            </a:r>
            <a:r>
              <a:rPr lang="hr-HR" b="1" dirty="0"/>
              <a:t>gojno-obrazovne aktivnosti koje se ostvaruju u školskom dvorištu ili neposrednoj blizini škole </a:t>
            </a:r>
            <a:r>
              <a:rPr lang="hr-HR" b="1" u="sng" dirty="0"/>
              <a:t>nije potrebno osigurati pratitelja</a:t>
            </a:r>
            <a:r>
              <a:rPr lang="hr-HR" dirty="0"/>
              <a:t> osim ako je pomoć potrebna učeniku s teškoćama.</a:t>
            </a:r>
            <a:endParaRPr lang="hr-HR" dirty="0" smtClean="0"/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479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F5A408"/>
              </a:buClr>
            </a:pPr>
            <a:r>
              <a:rPr lang="hr-HR" sz="3600" dirty="0" smtClean="0"/>
              <a:t>Kako organizirati?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3312" y="1223683"/>
            <a:ext cx="9990512" cy="5204011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/>
              <a:t>Školska ustanova samostalno organizira posjet</a:t>
            </a:r>
            <a:r>
              <a:rPr lang="hr-HR" dirty="0"/>
              <a:t> kulturnim i javnim ustanovama te sudjelovanje u kulturnim i sportskim manifestacijama i događajima, kao i druge aktivnosti </a:t>
            </a:r>
            <a:r>
              <a:rPr lang="hr-HR" dirty="0" smtClean="0"/>
              <a:t>u </a:t>
            </a:r>
            <a:r>
              <a:rPr lang="hr-HR" dirty="0"/>
              <a:t>funkciji ostvarivanja odgojno-obrazovnih ciljeva i </a:t>
            </a:r>
            <a:r>
              <a:rPr lang="hr-HR" dirty="0" smtClean="0"/>
              <a:t>zadaća. </a:t>
            </a:r>
            <a:endParaRPr lang="hr-HR" dirty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Školska </a:t>
            </a:r>
            <a:r>
              <a:rPr lang="hr-HR" b="1" dirty="0"/>
              <a:t>ustanova može organizirati poludnevni ili jednodnevni školski izlet i terensku nastavu </a:t>
            </a:r>
            <a:r>
              <a:rPr lang="hr-HR" b="1" u="sng" dirty="0"/>
              <a:t>samostalno</a:t>
            </a:r>
            <a:r>
              <a:rPr lang="hr-HR" b="1" dirty="0"/>
              <a:t> ili uz </a:t>
            </a:r>
            <a:r>
              <a:rPr lang="hr-HR" b="1" u="sng" dirty="0"/>
              <a:t>angažiranje davatelja usluga</a:t>
            </a:r>
            <a:r>
              <a:rPr lang="hr-HR" u="sng" dirty="0"/>
              <a:t>. 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U </a:t>
            </a:r>
            <a:r>
              <a:rPr lang="hr-HR" b="1" dirty="0"/>
              <a:t>slučaju da školska ustanova angažira davatelja </a:t>
            </a:r>
            <a:r>
              <a:rPr lang="hr-HR" b="1" dirty="0" smtClean="0"/>
              <a:t>usluga</a:t>
            </a:r>
            <a:r>
              <a:rPr lang="hr-HR" dirty="0" smtClean="0"/>
              <a:t>, ponude </a:t>
            </a:r>
            <a:r>
              <a:rPr lang="hr-HR" dirty="0"/>
              <a:t>za </a:t>
            </a:r>
            <a:r>
              <a:rPr lang="hr-HR" dirty="0" smtClean="0"/>
              <a:t>prikuplja </a:t>
            </a:r>
            <a:r>
              <a:rPr lang="hr-HR" dirty="0"/>
              <a:t>učitelj voditelj i </a:t>
            </a:r>
            <a:r>
              <a:rPr lang="hr-HR" dirty="0" smtClean="0"/>
              <a:t>učitelj pratitelj, </a:t>
            </a:r>
            <a:r>
              <a:rPr lang="hr-HR" dirty="0"/>
              <a:t>a mogu ih prikupiti i roditelji učenika </a:t>
            </a:r>
            <a:r>
              <a:rPr lang="hr-HR" dirty="0" smtClean="0"/>
              <a:t>i </a:t>
            </a:r>
            <a:r>
              <a:rPr lang="hr-HR" dirty="0"/>
              <a:t>učenici. Učitelj voditelj i </a:t>
            </a:r>
            <a:r>
              <a:rPr lang="hr-HR" dirty="0" smtClean="0"/>
              <a:t>učitelj pratitelj </a:t>
            </a:r>
            <a:r>
              <a:rPr lang="hr-HR" b="1" u="sng" dirty="0"/>
              <a:t>odabrat će najmanje tri ponude koje ispunjavaju tražene uvjete </a:t>
            </a:r>
            <a:r>
              <a:rPr lang="hr-HR" dirty="0"/>
              <a:t>i </a:t>
            </a:r>
            <a:r>
              <a:rPr lang="hr-HR" b="1" dirty="0"/>
              <a:t>predstaviti ih na roditeljskome </a:t>
            </a:r>
            <a:r>
              <a:rPr lang="hr-HR" b="1" dirty="0" smtClean="0"/>
              <a:t>sastanku</a:t>
            </a:r>
            <a:r>
              <a:rPr lang="hr-HR" dirty="0" smtClean="0"/>
              <a:t>, </a:t>
            </a:r>
            <a:r>
              <a:rPr lang="hr-HR" b="1" u="sng" dirty="0"/>
              <a:t>najkasnije 30 dana prije realizacije</a:t>
            </a:r>
            <a:r>
              <a:rPr lang="hr-HR" dirty="0"/>
              <a:t>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 smtClean="0"/>
              <a:t>Odluku </a:t>
            </a:r>
            <a:r>
              <a:rPr lang="hr-HR" b="1" u="sng" dirty="0"/>
              <a:t>o odabiru ponude donose roditelji i učitelj voditelj i </a:t>
            </a:r>
            <a:r>
              <a:rPr lang="hr-HR" b="1" u="sng" dirty="0" smtClean="0"/>
              <a:t>učitelji pratitelji </a:t>
            </a:r>
            <a:r>
              <a:rPr lang="hr-HR" b="1" u="sng" dirty="0"/>
              <a:t>većinom glasova nazočnih</a:t>
            </a:r>
            <a:r>
              <a:rPr lang="hr-HR" dirty="0"/>
              <a:t>. Odluka roditelja je </a:t>
            </a:r>
            <a:r>
              <a:rPr lang="hr-HR" dirty="0" smtClean="0"/>
              <a:t>konačna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 </a:t>
            </a:r>
            <a:r>
              <a:rPr lang="hr-HR" dirty="0"/>
              <a:t>slučaju da dvije ili više ponuda dobiju isti broj glasova, glasovanje se ponavlja za ponude koje su dobile isti broj glasova, a u slučaju da odabrani davatelj usluga ne može pod traženim uvjetima realizirati odabranu ponudu, realizirat će se ponuda </a:t>
            </a:r>
            <a:r>
              <a:rPr lang="hr-HR" dirty="0" err="1"/>
              <a:t>drugorangiranoga</a:t>
            </a:r>
            <a:r>
              <a:rPr lang="hr-HR" dirty="0"/>
              <a:t> potencijalnog davatelja usluga.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 smtClean="0"/>
              <a:t>Za </a:t>
            </a:r>
            <a:r>
              <a:rPr lang="hr-HR" b="1" u="sng" dirty="0"/>
              <a:t>višednevnu </a:t>
            </a:r>
            <a:r>
              <a:rPr lang="hr-HR" b="1" u="sng" dirty="0" err="1"/>
              <a:t>izvanučioničku</a:t>
            </a:r>
            <a:r>
              <a:rPr lang="hr-HR" b="1" u="sng" dirty="0"/>
              <a:t> nastavu školska ustanova mora angažirati davatelja </a:t>
            </a:r>
            <a:r>
              <a:rPr lang="hr-HR" b="1" u="sng" dirty="0" smtClean="0"/>
              <a:t>usluga.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 smtClean="0"/>
              <a:t>Za višednevnu </a:t>
            </a:r>
            <a:r>
              <a:rPr lang="hr-HR" b="1" u="sng" dirty="0" err="1" smtClean="0"/>
              <a:t>izvanučioničku</a:t>
            </a:r>
            <a:r>
              <a:rPr lang="hr-HR" b="1" u="sng" dirty="0" smtClean="0"/>
              <a:t> nastavu školska ustanova obvezno </a:t>
            </a:r>
            <a:r>
              <a:rPr lang="hr-HR" b="1" u="sng" dirty="0"/>
              <a:t>objavljuje javni poziv </a:t>
            </a:r>
            <a:r>
              <a:rPr lang="hr-HR" dirty="0"/>
              <a:t>za ponude </a:t>
            </a:r>
            <a:r>
              <a:rPr lang="hr-HR" b="1" dirty="0"/>
              <a:t>na naslovnoj internetskoj stranici </a:t>
            </a:r>
            <a:r>
              <a:rPr lang="hr-HR" dirty="0"/>
              <a:t>školske ustanove u izborniku pod nazivom ponude.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Iznimno </a:t>
            </a:r>
            <a:r>
              <a:rPr lang="hr-HR" dirty="0"/>
              <a:t>školske ustanove u kojima se provodi odgoj i obrazovanje po posebnim programima za djecu s teškoćama u razvoju, a koje posjeduju vlastito i potrebama djece prilagođeno prijevozno sredstvo, samo za prijevoz učenika ne moraju angažirati davatelja usluga.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Iznimno višednevnu </a:t>
            </a:r>
            <a:r>
              <a:rPr lang="hr-HR" dirty="0" err="1"/>
              <a:t>izvanučioničku</a:t>
            </a:r>
            <a:r>
              <a:rPr lang="hr-HR" dirty="0"/>
              <a:t> nastavu koju sufinancira osnivač školske ustanove ili koja se provodi u objektima osnivača ili koja se provodi u sklopu razmjene učenika ili u sklopu projekta, školska ustanova nije dužna objaviti javni poziv.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Školske </a:t>
            </a:r>
            <a:r>
              <a:rPr lang="hr-HR" b="1" dirty="0"/>
              <a:t>ustanove s manjim brojem učenika mogu zajednički planirati, organizirati i realizirati </a:t>
            </a:r>
            <a:r>
              <a:rPr lang="hr-HR" b="1" dirty="0" err="1"/>
              <a:t>izvanučioničku</a:t>
            </a:r>
            <a:r>
              <a:rPr lang="hr-HR" b="1" dirty="0"/>
              <a:t> nastavu </a:t>
            </a:r>
            <a:r>
              <a:rPr lang="hr-HR" dirty="0"/>
              <a:t>u skladu s odredbama Pravilnika. Za višednevnu </a:t>
            </a:r>
            <a:r>
              <a:rPr lang="hr-HR" dirty="0" err="1"/>
              <a:t>izvanučioničku</a:t>
            </a:r>
            <a:r>
              <a:rPr lang="hr-HR" dirty="0"/>
              <a:t> nastavu javni poziv objavljuje se na internetskim stranicama obiju školskih ustanova, a ponude se dostavljaju na adresu samo jedne školske ustanove. </a:t>
            </a:r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74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F5A408"/>
              </a:buClr>
            </a:pPr>
            <a:r>
              <a:rPr lang="hr-HR" dirty="0"/>
              <a:t>Javni poziv za ponude 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36076" y="1223683"/>
            <a:ext cx="9990512" cy="5204011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/>
              <a:t>Ponudu na javni poziv </a:t>
            </a:r>
            <a:r>
              <a:rPr lang="hr-HR" dirty="0"/>
              <a:t>može dostaviti </a:t>
            </a:r>
            <a:r>
              <a:rPr lang="hr-HR" b="1" dirty="0"/>
              <a:t>turistička agencija</a:t>
            </a:r>
            <a:r>
              <a:rPr lang="hr-HR" dirty="0"/>
              <a:t>, odnosno </a:t>
            </a:r>
            <a:r>
              <a:rPr lang="hr-HR" b="1" dirty="0"/>
              <a:t>druga fizička ili pravna osoba </a:t>
            </a:r>
            <a:r>
              <a:rPr lang="hr-HR" b="1" dirty="0" smtClean="0"/>
              <a:t> </a:t>
            </a:r>
            <a:r>
              <a:rPr lang="hr-HR" dirty="0"/>
              <a:t>koja za takve usluge </a:t>
            </a:r>
            <a:r>
              <a:rPr lang="hr-HR" b="1" u="sng" dirty="0"/>
              <a:t>ispunjava uvjete određene propisima koji uređuju pružanje usluga u turizmu ili posebnim propisima</a:t>
            </a:r>
            <a:r>
              <a:rPr lang="hr-HR" dirty="0"/>
              <a:t>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 smtClean="0"/>
              <a:t>Na </a:t>
            </a:r>
            <a:r>
              <a:rPr lang="hr-HR" b="1" u="sng" dirty="0"/>
              <a:t>javni poziv ne može se javiti </a:t>
            </a:r>
            <a:r>
              <a:rPr lang="hr-HR" dirty="0"/>
              <a:t>potencijalni davatelj usluge koji je </a:t>
            </a:r>
            <a:r>
              <a:rPr lang="hr-HR" b="1" dirty="0"/>
              <a:t>radnik školske ustanove koja objavljuje poziv ili član njegove uže obitelji. 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u="sng" dirty="0" smtClean="0"/>
              <a:t>Javni </a:t>
            </a:r>
            <a:r>
              <a:rPr lang="hr-HR" b="1" u="sng" dirty="0"/>
              <a:t>poziv objavljuje se na obrascu </a:t>
            </a:r>
            <a:r>
              <a:rPr lang="hr-HR" dirty="0" smtClean="0"/>
              <a:t>(Na </a:t>
            </a:r>
            <a:r>
              <a:rPr lang="hr-HR" dirty="0"/>
              <a:t>svakom obrascu upisuje se broj javnoga poziva za </a:t>
            </a:r>
            <a:r>
              <a:rPr lang="hr-HR" dirty="0" smtClean="0"/>
              <a:t>ponudu).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b="1" dirty="0" smtClean="0"/>
              <a:t>Javni </a:t>
            </a:r>
            <a:r>
              <a:rPr lang="hr-HR" b="1" dirty="0"/>
              <a:t>poziv </a:t>
            </a:r>
            <a:r>
              <a:rPr lang="hr-HR" dirty="0"/>
              <a:t>školska ustanova </a:t>
            </a:r>
            <a:r>
              <a:rPr lang="hr-HR" b="1" u="sng" dirty="0"/>
              <a:t>objavljuje najkasnije tri mjeseca prije predviđene realizacije</a:t>
            </a:r>
            <a:r>
              <a:rPr lang="hr-HR" dirty="0"/>
              <a:t> s rokom za dostavu ponuda u trajanju od najmanje osam </a:t>
            </a:r>
            <a:r>
              <a:rPr lang="hr-HR" dirty="0" smtClean="0"/>
              <a:t>radnih </a:t>
            </a:r>
            <a:r>
              <a:rPr lang="hr-HR" dirty="0"/>
              <a:t>dana. Otvaranje ponuda provodi se najranije </a:t>
            </a:r>
            <a:r>
              <a:rPr lang="hr-HR" dirty="0" smtClean="0"/>
              <a:t>tri radna </a:t>
            </a:r>
            <a:r>
              <a:rPr lang="hr-HR" dirty="0"/>
              <a:t>dana nakon isteka roka za dostavu </a:t>
            </a:r>
            <a:r>
              <a:rPr lang="hr-HR" dirty="0" smtClean="0"/>
              <a:t>ponuda</a:t>
            </a:r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 </a:t>
            </a:r>
            <a:r>
              <a:rPr lang="hr-HR" dirty="0"/>
              <a:t>slučaju da se </a:t>
            </a:r>
            <a:r>
              <a:rPr lang="hr-HR" b="1" dirty="0"/>
              <a:t>višednevna </a:t>
            </a:r>
            <a:r>
              <a:rPr lang="hr-HR" b="1" dirty="0" err="1"/>
              <a:t>izvanučionička</a:t>
            </a:r>
            <a:r>
              <a:rPr lang="hr-HR" b="1" dirty="0"/>
              <a:t> nastava ostvaruje na početku školske godine</a:t>
            </a:r>
            <a:r>
              <a:rPr lang="hr-HR" dirty="0"/>
              <a:t>, škola je javni poziv dužna objaviti </a:t>
            </a:r>
            <a:r>
              <a:rPr lang="hr-HR" b="1" u="sng" dirty="0"/>
              <a:t>najkasnije 30 dana prije kraja prethodne nastavne godine</a:t>
            </a:r>
            <a:r>
              <a:rPr lang="hr-HR" dirty="0"/>
              <a:t>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Potencijalni </a:t>
            </a:r>
            <a:r>
              <a:rPr lang="hr-HR" b="1" u="sng" dirty="0"/>
              <a:t>davatelj usluga je obvezan dostaviti ponude do roka naznačenog u obrascu</a:t>
            </a:r>
            <a:r>
              <a:rPr lang="hr-HR" dirty="0"/>
              <a:t>, u zatvor</a:t>
            </a:r>
            <a:r>
              <a:rPr lang="hr-HR" b="1" dirty="0"/>
              <a:t>enoj omotnici s naznakom »Javni poziv – ne otvaraj« i brojem ponude</a:t>
            </a:r>
            <a:r>
              <a:rPr lang="hr-HR" dirty="0"/>
              <a:t>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Potencijalni </a:t>
            </a:r>
            <a:r>
              <a:rPr lang="hr-HR" dirty="0"/>
              <a:t>davatelj usluga se može javiti za realizaciju jedne ili više odnosno svih traženih ponuda školske ustanove s brojem ponude na obrascu. </a:t>
            </a:r>
            <a:r>
              <a:rPr lang="hr-HR" dirty="0" smtClean="0"/>
              <a:t>U </a:t>
            </a:r>
            <a:r>
              <a:rPr lang="hr-HR" dirty="0"/>
              <a:t>slučaju da se potencijalni davatelj usluga javlja na više ponuda, posebne omotnice </a:t>
            </a:r>
            <a:r>
              <a:rPr lang="hr-HR" dirty="0" smtClean="0"/>
              <a:t>može </a:t>
            </a:r>
            <a:r>
              <a:rPr lang="hr-HR" dirty="0"/>
              <a:t>dostaviti u jednoj omotnici s naznakom  »Javni poziv – ne otvaraj« s brojevima svih ponuda. </a:t>
            </a:r>
            <a:endParaRPr lang="hr-HR" dirty="0" smtClean="0"/>
          </a:p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Ako </a:t>
            </a:r>
            <a:r>
              <a:rPr lang="hr-HR" dirty="0"/>
              <a:t>na javni poziv u propisanom roku pristigne samo jedna ponuda koja ispunjava propisane uvjete, ta će se razmatrati. </a:t>
            </a:r>
            <a:r>
              <a:rPr lang="hr-HR" dirty="0" smtClean="0"/>
              <a:t>Ponude </a:t>
            </a:r>
            <a:r>
              <a:rPr lang="hr-HR" dirty="0"/>
              <a:t>pristigle nakon roka navedenog u javnome pozivu neće se razmatrati. </a:t>
            </a:r>
            <a:r>
              <a:rPr lang="hr-HR" dirty="0" smtClean="0"/>
              <a:t>Ako </a:t>
            </a:r>
            <a:r>
              <a:rPr lang="hr-HR" dirty="0"/>
              <a:t>na javni poziv ne pristigne ni jedna ponuda koje ispunjava uvjete ili Povjerenstvo nije odabralo ni jednu ponudu, poziv se ponavlja najkasnije dva mjeseca prije predviđene realizacije višednevne </a:t>
            </a:r>
            <a:r>
              <a:rPr lang="hr-HR" dirty="0" err="1"/>
              <a:t>izvanučioničke</a:t>
            </a:r>
            <a:r>
              <a:rPr lang="hr-HR" dirty="0"/>
              <a:t> nastave. Rok za dostavu ponuda je najmanje </a:t>
            </a:r>
            <a:r>
              <a:rPr lang="hr-HR" dirty="0" smtClean="0"/>
              <a:t>osam radnih </a:t>
            </a:r>
            <a:r>
              <a:rPr lang="hr-HR" dirty="0"/>
              <a:t>dana, a otvaranje ponuda provodi se najranije tri </a:t>
            </a:r>
            <a:r>
              <a:rPr lang="hr-HR" dirty="0" smtClean="0"/>
              <a:t>radna </a:t>
            </a:r>
            <a:r>
              <a:rPr lang="hr-HR" dirty="0"/>
              <a:t>dana nakon isteka roka za dostavu ponuda</a:t>
            </a:r>
          </a:p>
        </p:txBody>
      </p:sp>
      <p:sp>
        <p:nvSpPr>
          <p:cNvPr id="6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b="1" dirty="0" smtClean="0">
                <a:ln/>
                <a:solidFill>
                  <a:schemeClr val="accent3"/>
                </a:solidFill>
                <a:hlinkClick r:id="rId2"/>
              </a:rPr>
              <a:t>www.ucenici.info</a:t>
            </a:r>
            <a:endParaRPr lang="hr-HR" sz="1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8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2985</Words>
  <Application>Microsoft Office PowerPoint</Application>
  <PresentationFormat>Prilagođeno</PresentationFormat>
  <Paragraphs>178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Faseta</vt:lpstr>
      <vt:lpstr>Pravilnik  o izvođenju izleta, ekskurzija i drugih odgojno- obrazovnih aktivnosti izvan škole </vt:lpstr>
      <vt:lpstr>Izvanučionička nastava</vt:lpstr>
      <vt:lpstr>Načini ostvarivanja aktivnosti izvan škole</vt:lpstr>
      <vt:lpstr>Načini ostvarivanja aktivnosti izvan škole</vt:lpstr>
      <vt:lpstr>Izvanučionička nastava</vt:lpstr>
      <vt:lpstr>Izvanučionička nastava</vt:lpstr>
      <vt:lpstr>Izvanučionička nastava</vt:lpstr>
      <vt:lpstr>Kako organizirati?</vt:lpstr>
      <vt:lpstr>Javni poziv za ponude </vt:lpstr>
      <vt:lpstr>Povjerenstvo za provedbu javnog poziva</vt:lpstr>
      <vt:lpstr>Obveze učenika</vt:lpstr>
      <vt:lpstr>Obveze roditelja</vt:lpstr>
      <vt:lpstr>Obveze učitelja voditelja</vt:lpstr>
      <vt:lpstr>Obveze učitelja voditelja i učitelja pratitelja</vt:lpstr>
      <vt:lpstr>Obveze ravnatelja</vt:lpstr>
      <vt:lpstr>Obveze učiteljskog vijeća </vt:lpstr>
      <vt:lpstr>Pitanja?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2015-09-06T13:09:54Z</dcterms:created>
  <dcterms:modified xsi:type="dcterms:W3CDTF">2015-12-18T09:58:48Z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